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1"/>
  </p:notesMasterIdLst>
  <p:sldIdLst>
    <p:sldId id="596" r:id="rId5"/>
    <p:sldId id="661" r:id="rId6"/>
    <p:sldId id="598" r:id="rId7"/>
    <p:sldId id="601" r:id="rId8"/>
    <p:sldId id="603" r:id="rId9"/>
    <p:sldId id="673" r:id="rId10"/>
    <p:sldId id="675" r:id="rId12"/>
    <p:sldId id="676" r:id="rId13"/>
    <p:sldId id="674" r:id="rId14"/>
    <p:sldId id="677" r:id="rId15"/>
    <p:sldId id="678" r:id="rId16"/>
    <p:sldId id="679" r:id="rId17"/>
    <p:sldId id="680" r:id="rId18"/>
    <p:sldId id="662" r:id="rId19"/>
    <p:sldId id="681" r:id="rId20"/>
    <p:sldId id="682" r:id="rId21"/>
    <p:sldId id="683" r:id="rId22"/>
    <p:sldId id="684" r:id="rId23"/>
    <p:sldId id="663" r:id="rId24"/>
    <p:sldId id="704" r:id="rId25"/>
    <p:sldId id="705" r:id="rId26"/>
    <p:sldId id="706" r:id="rId27"/>
    <p:sldId id="708" r:id="rId28"/>
    <p:sldId id="709" r:id="rId29"/>
    <p:sldId id="710" r:id="rId30"/>
    <p:sldId id="711" r:id="rId31"/>
    <p:sldId id="712" r:id="rId32"/>
    <p:sldId id="713" r:id="rId33"/>
    <p:sldId id="714" r:id="rId34"/>
    <p:sldId id="715" r:id="rId35"/>
    <p:sldId id="716" r:id="rId36"/>
    <p:sldId id="717" r:id="rId37"/>
    <p:sldId id="718" r:id="rId38"/>
    <p:sldId id="719" r:id="rId39"/>
    <p:sldId id="720" r:id="rId40"/>
    <p:sldId id="721" r:id="rId41"/>
    <p:sldId id="722" r:id="rId42"/>
    <p:sldId id="723" r:id="rId43"/>
    <p:sldId id="724" r:id="rId44"/>
    <p:sldId id="725" r:id="rId45"/>
    <p:sldId id="726" r:id="rId46"/>
    <p:sldId id="727" r:id="rId47"/>
    <p:sldId id="728" r:id="rId48"/>
    <p:sldId id="729" r:id="rId49"/>
    <p:sldId id="730" r:id="rId50"/>
    <p:sldId id="731" r:id="rId51"/>
    <p:sldId id="768" r:id="rId52"/>
    <p:sldId id="732" r:id="rId53"/>
    <p:sldId id="769" r:id="rId54"/>
    <p:sldId id="733" r:id="rId55"/>
    <p:sldId id="737" r:id="rId56"/>
    <p:sldId id="766" r:id="rId57"/>
    <p:sldId id="735" r:id="rId58"/>
    <p:sldId id="767" r:id="rId59"/>
    <p:sldId id="738" r:id="rId60"/>
    <p:sldId id="740" r:id="rId61"/>
    <p:sldId id="770" r:id="rId62"/>
    <p:sldId id="742" r:id="rId63"/>
    <p:sldId id="743" r:id="rId64"/>
    <p:sldId id="744" r:id="rId65"/>
    <p:sldId id="745" r:id="rId66"/>
    <p:sldId id="746" r:id="rId67"/>
    <p:sldId id="747" r:id="rId68"/>
    <p:sldId id="771" r:id="rId69"/>
    <p:sldId id="748" r:id="rId70"/>
    <p:sldId id="749" r:id="rId71"/>
    <p:sldId id="773" r:id="rId72"/>
    <p:sldId id="772" r:id="rId73"/>
    <p:sldId id="774" r:id="rId74"/>
    <p:sldId id="750" r:id="rId75"/>
    <p:sldId id="751" r:id="rId76"/>
    <p:sldId id="775" r:id="rId77"/>
    <p:sldId id="753" r:id="rId78"/>
    <p:sldId id="754" r:id="rId79"/>
    <p:sldId id="755" r:id="rId80"/>
    <p:sldId id="756" r:id="rId81"/>
    <p:sldId id="757" r:id="rId82"/>
    <p:sldId id="758" r:id="rId83"/>
    <p:sldId id="759" r:id="rId84"/>
    <p:sldId id="760" r:id="rId85"/>
    <p:sldId id="761" r:id="rId86"/>
    <p:sldId id="762" r:id="rId87"/>
  </p:sldIdLst>
  <p:sldSz cx="9144000" cy="6858000" type="screen4x3"/>
  <p:notesSz cx="6858000" cy="9144000"/>
  <p:custDataLst>
    <p:tags r:id="rId91"/>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82" userDrawn="1">
          <p15:clr>
            <a:srgbClr val="A4A3A4"/>
          </p15:clr>
        </p15:guide>
        <p15:guide id="2" pos="30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282"/>
        <p:guide pos="303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136.xml"/><Relationship Id="rId90" Type="http://schemas.openxmlformats.org/officeDocument/2006/relationships/tableStyles" Target="tableStyles.xml"/><Relationship Id="rId9" Type="http://schemas.openxmlformats.org/officeDocument/2006/relationships/slide" Target="slides/slide5.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15.xml"/><Relationship Id="rId2" Type="http://schemas.openxmlformats.org/officeDocument/2006/relationships/image" Target="../media/image3.png"/><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17.xml"/><Relationship Id="rId2" Type="http://schemas.openxmlformats.org/officeDocument/2006/relationships/image" Target="../media/image3.png"/><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6.xml"/><Relationship Id="rId3" Type="http://schemas.openxmlformats.org/officeDocument/2006/relationships/image" Target="../media/image6.png"/><Relationship Id="rId2" Type="http://schemas.openxmlformats.org/officeDocument/2006/relationships/tags" Target="../tags/tag25.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jpeg"/><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image" Target="../media/image7.png"/><Relationship Id="rId3" Type="http://schemas.openxmlformats.org/officeDocument/2006/relationships/oleObject" Target="../embeddings/oleObject1.bin"/><Relationship Id="rId2" Type="http://schemas.openxmlformats.org/officeDocument/2006/relationships/tags" Target="../tags/tag27.xml"/><Relationship Id="rId10" Type="http://schemas.openxmlformats.org/officeDocument/2006/relationships/vmlDrawing" Target="../drawings/vmlDrawing1.v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6" Type="http://schemas.openxmlformats.org/officeDocument/2006/relationships/slideLayout" Target="../slideLayouts/slideLayout7.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xml"/><Relationship Id="rId3" Type="http://schemas.openxmlformats.org/officeDocument/2006/relationships/image" Target="../media/image9.png"/><Relationship Id="rId2" Type="http://schemas.openxmlformats.org/officeDocument/2006/relationships/tags" Target="../tags/tag48.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1.xml"/><Relationship Id="rId2" Type="http://schemas.openxmlformats.org/officeDocument/2006/relationships/image" Target="../media/image3.png"/><Relationship Id="rId1" Type="http://schemas.openxmlformats.org/officeDocument/2006/relationships/tags" Target="../tags/tag50.xml"/></Relationships>
</file>

<file path=ppt/slides/_rels/slide28.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tags" Target="../tags/tag53.xml"/><Relationship Id="rId5" Type="http://schemas.openxmlformats.org/officeDocument/2006/relationships/image" Target="../media/image11.png"/><Relationship Id="rId4" Type="http://schemas.openxmlformats.org/officeDocument/2006/relationships/oleObject" Target="../embeddings/oleObject2.bin"/><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tags" Target="../tags/tag52.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5.xml"/><Relationship Id="rId2" Type="http://schemas.openxmlformats.org/officeDocument/2006/relationships/image" Target="../media/image3.png"/><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7.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tags" Target="../tags/tag59.xml"/><Relationship Id="rId5" Type="http://schemas.openxmlformats.org/officeDocument/2006/relationships/image" Target="../media/image13.png"/><Relationship Id="rId4" Type="http://schemas.openxmlformats.org/officeDocument/2006/relationships/oleObject" Target="../embeddings/oleObject3.bin"/><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tags" Target="../tags/tag58.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1.xml"/><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tags" Target="../tags/tag60.xml"/></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7.xml"/><Relationship Id="rId5" Type="http://schemas.openxmlformats.org/officeDocument/2006/relationships/tags" Target="../tags/tag63.xml"/><Relationship Id="rId4" Type="http://schemas.openxmlformats.org/officeDocument/2006/relationships/image" Target="../media/image11.png"/><Relationship Id="rId3" Type="http://schemas.openxmlformats.org/officeDocument/2006/relationships/oleObject" Target="../embeddings/oleObject4.bin"/><Relationship Id="rId2" Type="http://schemas.openxmlformats.org/officeDocument/2006/relationships/image" Target="../media/image3.png"/><Relationship Id="rId1" Type="http://schemas.openxmlformats.org/officeDocument/2006/relationships/tags" Target="../tags/tag62.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5.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ags" Target="../tags/tag64.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7.xml"/><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9.xml"/><Relationship Id="rId4" Type="http://schemas.openxmlformats.org/officeDocument/2006/relationships/slide" Target="slide1.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tags" Target="../tags/tag68.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1.xml"/><Relationship Id="rId2" Type="http://schemas.openxmlformats.org/officeDocument/2006/relationships/image" Target="../media/image3.png"/><Relationship Id="rId1" Type="http://schemas.openxmlformats.org/officeDocument/2006/relationships/tags" Target="../tags/tag70.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3.xml"/><Relationship Id="rId2" Type="http://schemas.openxmlformats.org/officeDocument/2006/relationships/image" Target="../media/image3.png"/><Relationship Id="rId1" Type="http://schemas.openxmlformats.org/officeDocument/2006/relationships/tags" Target="../tags/tag7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5.xml"/><Relationship Id="rId2" Type="http://schemas.openxmlformats.org/officeDocument/2006/relationships/image" Target="../media/image3.png"/><Relationship Id="rId1" Type="http://schemas.openxmlformats.org/officeDocument/2006/relationships/tags" Target="../tags/tag74.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jpeg"/><Relationship Id="rId3" Type="http://schemas.openxmlformats.org/officeDocument/2006/relationships/tags" Target="../tags/tag79.xml"/><Relationship Id="rId2" Type="http://schemas.openxmlformats.org/officeDocument/2006/relationships/image" Target="../media/image3.png"/><Relationship Id="rId1" Type="http://schemas.openxmlformats.org/officeDocument/2006/relationships/tags" Target="../tags/tag78.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tags" Target="../tags/tag80.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tags" Target="../tags/tag81.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tags" Target="../tags/tag8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tags" Target="../tags/tag83.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tags" Target="../tags/tag84.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tags" Target="../tags/tag85.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tags" Target="../tags/tag86.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tags" Target="../tags/tag87.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24.png"/><Relationship Id="rId3" Type="http://schemas.openxmlformats.org/officeDocument/2006/relationships/hyperlink" Target="&#20013;&#22269;&#24037;&#19994;&#22522;&#22320;.swf" TargetMode="External"/><Relationship Id="rId2" Type="http://schemas.openxmlformats.org/officeDocument/2006/relationships/image" Target="../media/image3.png"/><Relationship Id="rId1" Type="http://schemas.openxmlformats.org/officeDocument/2006/relationships/tags" Target="../tags/tag88.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tags" Target="../tags/tag89.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tags" Target="../tags/tag90.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tags" Target="../tags/tag91.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1.xml"/><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tags" Target="../tags/tag92.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4.xml"/><Relationship Id="rId3" Type="http://schemas.openxmlformats.org/officeDocument/2006/relationships/slide" Target="slide16.xml"/><Relationship Id="rId2" Type="http://schemas.openxmlformats.org/officeDocument/2006/relationships/image" Target="../media/image3.png"/><Relationship Id="rId1" Type="http://schemas.openxmlformats.org/officeDocument/2006/relationships/tags" Target="../tags/tag93.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95.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7.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96.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9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1.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00.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02.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5.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04.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7.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06.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9.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08.xml"/></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1.xml"/><Relationship Id="rId5" Type="http://schemas.openxmlformats.org/officeDocument/2006/relationships/image" Target="../media/image29.jpeg"/><Relationship Id="rId4" Type="http://schemas.openxmlformats.org/officeDocument/2006/relationships/hyperlink" Target="https://baike.so.com/doc/962869.html" TargetMode="External"/><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tags" Target="../tags/tag110.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3.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tags" Target="../tags/tag112.xml"/></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3.png"/><Relationship Id="rId1" Type="http://schemas.openxmlformats.org/officeDocument/2006/relationships/tags" Target="../tags/tag114.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tags" Target="../tags/tag118.xml"/><Relationship Id="rId2" Type="http://schemas.openxmlformats.org/officeDocument/2006/relationships/image" Target="../media/image3.png"/><Relationship Id="rId1" Type="http://schemas.openxmlformats.org/officeDocument/2006/relationships/tags" Target="../tags/tag117.xml"/></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tags" Target="../tags/tag120.xml"/><Relationship Id="rId2" Type="http://schemas.openxmlformats.org/officeDocument/2006/relationships/image" Target="../media/image3.png"/><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3.png"/><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22.xml"/><Relationship Id="rId4" Type="http://schemas.openxmlformats.org/officeDocument/2006/relationships/image" Target="../media/image37.GIF"/><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21.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24.xml"/><Relationship Id="rId4" Type="http://schemas.openxmlformats.org/officeDocument/2006/relationships/image" Target="../media/image37.GIF"/><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23.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GIF"/><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25.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tags" Target="../tags/tag12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2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28.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tags" Target="../tags/tag129.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GIF"/><Relationship Id="rId2" Type="http://schemas.openxmlformats.org/officeDocument/2006/relationships/image" Target="../media/image3.png"/><Relationship Id="rId1" Type="http://schemas.openxmlformats.org/officeDocument/2006/relationships/tags" Target="../tags/tag130.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31.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3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image" Target="../media/image3.png"/><Relationship Id="rId1" Type="http://schemas.openxmlformats.org/officeDocument/2006/relationships/tags" Target="../tags/tag8.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GIF"/><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33.xml"/></Relationships>
</file>

<file path=ppt/slides/_rels/slide81.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image" Target="../media/image42.jpeg"/><Relationship Id="rId7" Type="http://schemas.openxmlformats.org/officeDocument/2006/relationships/image" Target="../media/image41.jpeg"/><Relationship Id="rId6" Type="http://schemas.openxmlformats.org/officeDocument/2006/relationships/hyperlink" Target="https://baike.so.com/doc/6489119.html" TargetMode="External"/><Relationship Id="rId5" Type="http://schemas.openxmlformats.org/officeDocument/2006/relationships/hyperlink" Target="https://baike.so.com/doc/6674985.html" TargetMode="External"/><Relationship Id="rId4" Type="http://schemas.openxmlformats.org/officeDocument/2006/relationships/hyperlink" Target="https://baike.so.com/doc/721898.html" TargetMode="External"/><Relationship Id="rId3" Type="http://schemas.openxmlformats.org/officeDocument/2006/relationships/hyperlink" Target="https://baike.so.com/doc/2453123.html" TargetMode="External"/><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44.jpeg"/><Relationship Id="rId1" Type="http://schemas.openxmlformats.org/officeDocument/2006/relationships/tags" Target="../tags/tag134.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3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3.png"/><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801620" y="3081655"/>
            <a:ext cx="6250305" cy="706755"/>
          </a:xfrm>
          <a:prstGeom prst="rect">
            <a:avLst/>
          </a:prstGeom>
          <a:noFill/>
        </p:spPr>
        <p:txBody>
          <a:bodyPr wrap="square">
            <a:spAutoFit/>
          </a:bodyPr>
          <a:lstStyle/>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第六章</a:t>
            </a:r>
            <a:r>
              <a:rPr lang="en-US" altLang="zh-CN" sz="4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工业的</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出现与发展</a:t>
            </a:r>
            <a:endParaRPr lang="zh-CN" altLang="en-US" sz="4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（一）工业生产的扩散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311785" y="1055370"/>
            <a:ext cx="8639175" cy="5367020"/>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在将近一个世纪的垄断中，英国煤产量占世界的三分之二，棉布占二分之一以上，铁产量占二分之一。在此之后，工业技术与工厂化生产才向世界各地扩散，开始时，其主要方向是欧洲与北美。</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1  向欧洲的扩散：在欧洲大陆，首先接受英国工业生产的是比利时，其次是法国。</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2  向北美的扩散：北美，主要是美国，其工业化稍晚于西欧，但是，其发展速度快。</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3  向其他地区的扩散：在19世纪末与20世纪初，工业生产才扩散到东欧、日本、加拿大、新西兰等国家和地区。二战后，工业生产又开始向亚、非、拉第三世界国家和地区扩散。</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（二）工业生产的继续发展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68325" y="1055370"/>
            <a:ext cx="8071485" cy="4569460"/>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在19世纪中叶到20世纪初期，工业生产出现了第二次革命。发生在德国和美国，这次革命是技术的重大变革，第一次革命的发明家多是经验丰富的工人，而第二次工业生产革命的发明家多是专家学者，他们将科学与技术相结合的成果应用到工业生产中去，将工业生产推倒一个新的阶段，突出表现为工业生产的规模越来越大，产量急剧提高，并以比第一次产业革命更快的速度向各国扩散。</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（一）科学前提与基础</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68325" y="1055370"/>
            <a:ext cx="8071485" cy="4569460"/>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地理大发现，新航路的开辟，东西方贸易的发展，要求建造更大更快速的船只，海上航行要求有准确的定方向、定位置的仪器和适合航海需要的地图。贸易的发展，产品的交流，就要求在各种产品的生产技术上有所改进，以提高产品的质量和数量，从而获得更大的利润。这种社会上的需求都要求在生产技术上有所突破。正是这种前提和基础条件，促使在英国出现了工业革命。</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dirty="0">
                  <a:solidFill>
                    <a:srgbClr val="1402BE"/>
                  </a:solidFill>
                  <a:ea typeface="隶书" panose="02010509060101010101" pitchFamily="49" charset="-122"/>
                  <a:sym typeface="+mn-ea"/>
                </a:rPr>
                <a:t>第</a:t>
              </a:r>
              <a:r>
                <a:rPr lang="zh-CN" sz="2800" b="1" dirty="0">
                  <a:solidFill>
                    <a:srgbClr val="1402BE"/>
                  </a:solidFill>
                  <a:ea typeface="隶书" panose="02010509060101010101" pitchFamily="49" charset="-122"/>
                  <a:sym typeface="+mn-ea"/>
                </a:rPr>
                <a:t>二</a:t>
              </a:r>
              <a:r>
                <a:rPr sz="2800" b="1" dirty="0">
                  <a:solidFill>
                    <a:srgbClr val="1402BE"/>
                  </a:solidFill>
                  <a:ea typeface="隶书" panose="02010509060101010101" pitchFamily="49" charset="-122"/>
                  <a:sym typeface="+mn-ea"/>
                </a:rPr>
                <a:t>节  产业类型及其分布</a:t>
              </a:r>
              <a:endParaRPr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一、产业类型</a:t>
            </a:r>
            <a:r>
              <a:rPr lang="zh-CN" altLang="en-US" dirty="0">
                <a:solidFill>
                  <a:srgbClr val="FF0000"/>
                </a:solidFill>
                <a:latin typeface="华文行楷" panose="02010800040101010101" pitchFamily="2" charset="-122"/>
                <a:ea typeface="华文行楷" panose="02010800040101010101" pitchFamily="2" charset="-122"/>
              </a:rPr>
              <a:t>划分</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二、产业类型</a:t>
            </a:r>
            <a:r>
              <a:rPr lang="zh-CN" altLang="en-US" dirty="0">
                <a:solidFill>
                  <a:srgbClr val="FF0000"/>
                </a:solidFill>
                <a:latin typeface="华文行楷" panose="02010800040101010101" pitchFamily="2" charset="-122"/>
                <a:ea typeface="华文行楷" panose="02010800040101010101" pitchFamily="2" charset="-122"/>
              </a:rPr>
              <a:t>分布</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一、产业类型划分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200000"/>
              </a:lnSpc>
              <a:buNone/>
            </a:pPr>
            <a:r>
              <a:rPr b="1" dirty="0">
                <a:latin typeface="楷体_GB2312" pitchFamily="49" charset="-122"/>
                <a:ea typeface="楷体_GB2312" pitchFamily="49" charset="-122"/>
              </a:rPr>
              <a:t> 1、产业、行业、职业</a:t>
            </a:r>
            <a:endParaRPr b="1" dirty="0">
              <a:latin typeface="楷体_GB2312" pitchFamily="49" charset="-122"/>
              <a:ea typeface="楷体_GB2312" pitchFamily="49" charset="-122"/>
            </a:endParaRPr>
          </a:p>
          <a:p>
            <a:pPr marL="0" eaLnBrk="1" hangingPunct="1">
              <a:lnSpc>
                <a:spcPct val="200000"/>
              </a:lnSpc>
              <a:spcBef>
                <a:spcPts val="0"/>
              </a:spcBef>
              <a:buNone/>
            </a:pPr>
            <a:r>
              <a:rPr b="1" dirty="0">
                <a:latin typeface="楷体_GB2312" pitchFamily="49" charset="-122"/>
                <a:ea typeface="楷体_GB2312" pitchFamily="49" charset="-122"/>
              </a:rPr>
              <a:t>     </a:t>
            </a:r>
            <a:r>
              <a:rPr sz="2400" b="1" dirty="0">
                <a:latin typeface="楷体_GB2312" pitchFamily="49" charset="-122"/>
                <a:ea typeface="楷体_GB2312" pitchFamily="49" charset="-122"/>
              </a:rPr>
              <a:t>产业是指由利益相互联系的、具有不同分工的、由各个相关行业所组成的业态总称，尽管它们的经营方式、经营形态、企业模式和流通环节有所不同，但是，它们的经营对象和经营范围是围绕着共同产品而展开的，并且可以在组成的业态里的各个行业内部完成各自的循环。</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一、产业类型划分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415" indent="735330" eaLnBrk="1" hangingPunct="1">
              <a:lnSpc>
                <a:spcPct val="190000"/>
              </a:lnSpc>
              <a:spcBef>
                <a:spcPts val="0"/>
              </a:spcBef>
              <a:buNone/>
            </a:pPr>
            <a:r>
              <a:rPr sz="2400" b="1" dirty="0">
                <a:latin typeface="楷体_GB2312" pitchFamily="49" charset="-122"/>
                <a:ea typeface="楷体_GB2312" pitchFamily="49" charset="-122"/>
              </a:rPr>
              <a:t>行业是指其按生产同类产品或具有相同工艺过程或提供同类劳动服务划分的企业或组织群体的集合。如饮食行业、服装行业、机械行业等。</a:t>
            </a:r>
            <a:endParaRPr sz="2400" b="1" dirty="0">
              <a:latin typeface="楷体_GB2312" pitchFamily="49" charset="-122"/>
              <a:ea typeface="楷体_GB2312" pitchFamily="49" charset="-122"/>
            </a:endParaRPr>
          </a:p>
          <a:p>
            <a:pPr marL="0" indent="697230" eaLnBrk="1" hangingPunct="1">
              <a:lnSpc>
                <a:spcPct val="190000"/>
              </a:lnSpc>
              <a:spcBef>
                <a:spcPts val="0"/>
              </a:spcBef>
              <a:buNone/>
            </a:pPr>
            <a:r>
              <a:rPr sz="2400" b="1" dirty="0">
                <a:latin typeface="楷体_GB2312" pitchFamily="49" charset="-122"/>
                <a:ea typeface="楷体_GB2312" pitchFamily="49" charset="-122"/>
              </a:rPr>
              <a:t>行业分类是根据《国民经济行业分类》(GB/T4754-2011)进行划分，即《国家统计局关于执行新国民经济行业分类国家标准的通知》国统字〔2011〕69号）要求，新《国民经济行业分类》(GB/T4754-2011)从2012年统一开始使用。</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一、产业类型划分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735330" eaLnBrk="1" hangingPunct="1">
              <a:lnSpc>
                <a:spcPct val="190000"/>
              </a:lnSpc>
              <a:spcBef>
                <a:spcPts val="0"/>
              </a:spcBef>
              <a:buNone/>
            </a:pPr>
            <a:r>
              <a:rPr sz="2000" b="1" dirty="0">
                <a:latin typeface="楷体_GB2312" pitchFamily="49" charset="-122"/>
                <a:ea typeface="楷体_GB2312" pitchFamily="49" charset="-122"/>
              </a:rPr>
              <a:t>职业指从业人口所从事的工作种类，是按运用特定的工作手段（服务设施）作用于特定的劳动对象这种具体活动特征来划分的，而不考虑该活动属于哪个产业或行业。</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 当今世界上职业有5000余种，归纳为七大类：</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 各类专业技术人员      ※ 行政和管理人员</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 办事人员或职工        （以上是脑力劳动者）</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 商业工作人员          ※ 服务性工作人员 </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 农、林、牧、渔劳动者和猎人</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 生产工人和运输工人    （以上是体力劳动者）</a:t>
            </a:r>
            <a:endParaRPr sz="2000" b="1" dirty="0">
              <a:latin typeface="楷体_GB2312" pitchFamily="49" charset="-122"/>
              <a:ea typeface="楷体_GB2312" pitchFamily="49" charset="-122"/>
            </a:endParaRPr>
          </a:p>
          <a:p>
            <a:pPr marL="0" indent="735330" eaLnBrk="1" hangingPunct="1">
              <a:lnSpc>
                <a:spcPct val="190000"/>
              </a:lnSpc>
              <a:spcBef>
                <a:spcPts val="0"/>
              </a:spcBef>
              <a:buNone/>
            </a:pPr>
            <a:r>
              <a:rPr sz="2000" b="1" dirty="0">
                <a:latin typeface="楷体_GB2312" pitchFamily="49" charset="-122"/>
                <a:ea typeface="楷体_GB2312" pitchFamily="49" charset="-122"/>
              </a:rPr>
              <a:t>职业的分类是根据《职业分类与代码(GB/T 6565-2009)》进行划分</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一、产业类型划分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40000"/>
              </a:lnSpc>
              <a:buNone/>
            </a:pPr>
            <a:r>
              <a:rPr b="1" dirty="0">
                <a:latin typeface="楷体_GB2312" pitchFamily="49" charset="-122"/>
                <a:ea typeface="楷体_GB2312" pitchFamily="49" charset="-122"/>
              </a:rPr>
              <a:t> 2、产业划分</a:t>
            </a:r>
            <a:endParaRPr b="1" dirty="0">
              <a:latin typeface="楷体_GB2312" pitchFamily="49" charset="-122"/>
              <a:ea typeface="楷体_GB2312" pitchFamily="49" charset="-122"/>
            </a:endParaRPr>
          </a:p>
          <a:p>
            <a:pPr marL="0" indent="609600" eaLnBrk="1" hangingPunct="1">
              <a:lnSpc>
                <a:spcPct val="20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三次产业划分是国际上比较通用的分类方法，其基本依据是社会生产活动的历史顺序；  </a:t>
            </a:r>
            <a:endParaRPr sz="2400" b="1" dirty="0">
              <a:latin typeface="楷体_GB2312" pitchFamily="49" charset="-122"/>
              <a:ea typeface="楷体_GB2312" pitchFamily="49" charset="-122"/>
            </a:endParaRPr>
          </a:p>
          <a:p>
            <a:pPr marL="0" indent="609600" eaLnBrk="1" hangingPunct="1">
              <a:lnSpc>
                <a:spcPct val="20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产品直接取自自然界者称第一产业，对初级产品进行再加工者称第二产业，为生产和消费提供各种服务者称第三产业；</a:t>
            </a:r>
            <a:endParaRPr sz="2400" b="1" dirty="0">
              <a:latin typeface="楷体_GB2312" pitchFamily="49" charset="-122"/>
              <a:ea typeface="楷体_GB2312" pitchFamily="49" charset="-122"/>
            </a:endParaRPr>
          </a:p>
          <a:p>
            <a:pPr marL="0" indent="609600" eaLnBrk="1" hangingPunct="1">
              <a:lnSpc>
                <a:spcPct val="20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有些虽然是工业，但是并不是加工产业，例如采矿业是直接提供矿产但是并不加工，所以采矿业是属于第一产业的。</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一、产业类型划分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40000"/>
              </a:lnSpc>
              <a:spcBef>
                <a:spcPts val="0"/>
              </a:spcBef>
              <a:buNone/>
              <a:extLst>
                <a:ext uri="{35155182-B16C-46BC-9424-99874614C6A1}">
                  <wpsdc:indentchars xmlns:wpsdc="http://www.wps.cn/officeDocument/2017/drawingmlCustomData" val="0" checksum="2798278923"/>
                </a:ext>
              </a:extLst>
            </a:pPr>
            <a:r>
              <a:rPr sz="2800" b="1" dirty="0">
                <a:latin typeface="楷体_GB2312" pitchFamily="49" charset="-122"/>
                <a:ea typeface="楷体_GB2312" pitchFamily="49" charset="-122"/>
              </a:rPr>
              <a:t>在我国，三次产业划分具体范围如下： </a:t>
            </a:r>
            <a:endParaRPr sz="2800" b="1" dirty="0">
              <a:latin typeface="楷体_GB2312" pitchFamily="49" charset="-122"/>
              <a:ea typeface="楷体_GB2312" pitchFamily="49" charset="-122"/>
            </a:endParaRPr>
          </a:p>
          <a:p>
            <a:pPr eaLnBrk="1" hangingPunct="1">
              <a:lnSpc>
                <a:spcPct val="160000"/>
              </a:lnSpc>
              <a:spcBef>
                <a:spcPts val="0"/>
              </a:spcBef>
              <a:buSzPct val="100000"/>
              <a:buFont typeface="Wingdings" panose="05000000000000000000" charset="0"/>
              <a:buChar char="u"/>
            </a:pPr>
            <a:r>
              <a:rPr sz="2400" b="1" dirty="0">
                <a:latin typeface="楷体_GB2312" pitchFamily="49" charset="-122"/>
                <a:ea typeface="楷体_GB2312" pitchFamily="49" charset="-122"/>
              </a:rPr>
              <a:t>第一产业：农业（包括种植业、林业、牧业和渔业）； </a:t>
            </a:r>
            <a:endParaRPr sz="2400" b="1" dirty="0">
              <a:latin typeface="楷体_GB2312" pitchFamily="49" charset="-122"/>
              <a:ea typeface="楷体_GB2312" pitchFamily="49" charset="-122"/>
            </a:endParaRPr>
          </a:p>
          <a:p>
            <a:pPr eaLnBrk="1" hangingPunct="1">
              <a:lnSpc>
                <a:spcPct val="160000"/>
              </a:lnSpc>
              <a:spcBef>
                <a:spcPts val="0"/>
              </a:spcBef>
              <a:buSzPct val="100000"/>
              <a:buFont typeface="Wingdings" panose="05000000000000000000" charset="0"/>
              <a:buChar char="u"/>
            </a:pPr>
            <a:r>
              <a:rPr sz="2400" b="1" dirty="0">
                <a:latin typeface="楷体_GB2312" pitchFamily="49" charset="-122"/>
                <a:ea typeface="楷体_GB2312" pitchFamily="49" charset="-122"/>
              </a:rPr>
              <a:t>第二产业：工业（包括制造业、自来水、电力、蒸气、热水、煤气）和建筑业；</a:t>
            </a:r>
            <a:endParaRPr sz="2400" b="1" dirty="0">
              <a:latin typeface="楷体_GB2312" pitchFamily="49" charset="-122"/>
              <a:ea typeface="楷体_GB2312" pitchFamily="49" charset="-122"/>
            </a:endParaRPr>
          </a:p>
          <a:p>
            <a:pPr eaLnBrk="1" hangingPunct="1">
              <a:lnSpc>
                <a:spcPct val="160000"/>
              </a:lnSpc>
              <a:spcBef>
                <a:spcPts val="0"/>
              </a:spcBef>
              <a:buSzPct val="100000"/>
              <a:buFont typeface="Wingdings" panose="05000000000000000000" charset="0"/>
              <a:buChar char="u"/>
            </a:pPr>
            <a:r>
              <a:rPr sz="2400" b="1" dirty="0">
                <a:latin typeface="楷体_GB2312" pitchFamily="49" charset="-122"/>
                <a:ea typeface="楷体_GB2312" pitchFamily="49" charset="-122"/>
              </a:rPr>
              <a:t>第三产业：除第一、第二产业以外的其他各业，一般可分为流通和服务两大部门。可再细分为四个层次：</a:t>
            </a:r>
            <a:endParaRPr sz="2400" b="1" dirty="0">
              <a:latin typeface="楷体_GB2312" pitchFamily="49" charset="-122"/>
              <a:ea typeface="楷体_GB2312" pitchFamily="49" charset="-122"/>
            </a:endParaRPr>
          </a:p>
          <a:p>
            <a:pPr eaLnBrk="1" hangingPunct="1">
              <a:lnSpc>
                <a:spcPct val="160000"/>
              </a:lnSpc>
              <a:spcBef>
                <a:spcPts val="0"/>
              </a:spcBef>
              <a:buSzPct val="100000"/>
              <a:buFont typeface="Wingdings" panose="05000000000000000000" charset="0"/>
              <a:buChar char="u"/>
            </a:pPr>
            <a:r>
              <a:rPr sz="2400" b="1" dirty="0">
                <a:latin typeface="楷体_GB2312" pitchFamily="49" charset="-122"/>
                <a:ea typeface="楷体_GB2312" pitchFamily="49" charset="-122"/>
              </a:rPr>
              <a:t>1.流通部门；2.为生产和生活服务的部门； 3.为提高科学文化水平和居民素质服务的部门； 4.为社会公共需要服务的部门。 </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05858" name="图片 505857" descr="世界工业区的分布"/>
          <p:cNvPicPr>
            <a:picLocks noChangeAspect="1"/>
          </p:cNvPicPr>
          <p:nvPr>
            <p:custDataLst>
              <p:tags r:id="rId2"/>
            </p:custDataLst>
          </p:nvPr>
        </p:nvPicPr>
        <p:blipFill>
          <a:blip r:embed="rId3"/>
          <a:srcRect b="4445"/>
          <a:stretch>
            <a:fillRect/>
          </a:stretch>
        </p:blipFill>
        <p:spPr>
          <a:xfrm>
            <a:off x="0" y="993140"/>
            <a:ext cx="9144000" cy="5864860"/>
          </a:xfrm>
          <a:prstGeom prst="rect">
            <a:avLst/>
          </a:prstGeom>
          <a:noFill/>
          <a:ln w="9525" cap="flat" cmpd="sng">
            <a:solidFill>
              <a:srgbClr val="00990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86414" y="1413986"/>
            <a:ext cx="7097078"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r>
              <a:rPr lang="zh-CN" altLang="en-US" sz="2100" dirty="0">
                <a:ea typeface="楷体_GB2312" pitchFamily="49" charset="-122"/>
                <a:sym typeface="+mn-ea"/>
              </a:rPr>
              <a:t>本章从人文地理学科角度，阐述了工业产生的环境，发展与扩散过程，并对工业产业类型的区域分布规律及影响因素进行探讨，分析了工业景观的确立以及工业生产对社会和环境带来的影响和变化等，分析工业社会的特定人地关系，使我们能用正确的观点分析当今全球化经济形势下工业生产中出现的问题和部分国家面临的困境并提出正确的解决途径；引用韦伯的工业区位论，为工业布局的区位差别提供理论依据。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07907" name="Picture 1027" descr="美国工业分布"/>
          <p:cNvPicPr>
            <a:picLocks noChangeAspect="1"/>
          </p:cNvPicPr>
          <p:nvPr>
            <p:custDataLst>
              <p:tags r:id="rId2"/>
            </p:custDataLst>
          </p:nvPr>
        </p:nvPicPr>
        <p:blipFill>
          <a:blip r:embed="rId3"/>
          <a:stretch>
            <a:fillRect/>
          </a:stretch>
        </p:blipFill>
        <p:spPr>
          <a:xfrm>
            <a:off x="1115695" y="188278"/>
            <a:ext cx="8077200" cy="6832600"/>
          </a:xfrm>
          <a:prstGeom prst="rect">
            <a:avLst/>
          </a:prstGeom>
          <a:noFill/>
          <a:ln w="9525">
            <a:noFill/>
          </a:ln>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7908" name="Text Box 1030"/>
          <p:cNvSpPr txBox="1"/>
          <p:nvPr>
            <p:custDataLst>
              <p:tags r:id="rId4"/>
            </p:custDataLst>
          </p:nvPr>
        </p:nvSpPr>
        <p:spPr>
          <a:xfrm>
            <a:off x="0" y="4868545"/>
            <a:ext cx="3600450" cy="1882775"/>
          </a:xfrm>
          <a:prstGeom prst="rect">
            <a:avLst/>
          </a:prstGeom>
          <a:solidFill>
            <a:schemeClr val="bg1"/>
          </a:solidFill>
          <a:ln w="25400" cap="flat" cmpd="sng">
            <a:solidFill>
              <a:schemeClr val="tx1"/>
            </a:solidFill>
            <a:prstDash val="solid"/>
            <a:miter/>
            <a:headEnd type="none" w="med" len="med"/>
            <a:tailEnd type="none" w="med" len="med"/>
          </a:ln>
        </p:spPr>
        <p:txBody>
          <a:bodyPr>
            <a:spAutoFit/>
          </a:bodyPr>
          <a:p>
            <a:pPr>
              <a:spcBef>
                <a:spcPct val="50000"/>
              </a:spcBef>
              <a:buFont typeface="Arial" panose="020B0604020202020204" pitchFamily="34" charset="0"/>
            </a:pPr>
            <a:r>
              <a:rPr lang="zh-CN" altLang="en-US" sz="3200" b="1" dirty="0">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2400" b="1" dirty="0">
                <a:effectLst>
                  <a:outerShdw blurRad="38100" dist="38100" dir="2700000">
                    <a:srgbClr val="C0C0C0"/>
                  </a:outerShdw>
                </a:effectLst>
                <a:latin typeface="黑体" panose="02010609060101010101" pitchFamily="49" charset="-122"/>
                <a:ea typeface="黑体" panose="02010609060101010101" pitchFamily="49" charset="-122"/>
              </a:rPr>
              <a:t>在阿巴拉契亚山区有丰富的煤矿；</a:t>
            </a:r>
            <a:endParaRPr lang="zh-CN" altLang="en-US" sz="2400" b="1" dirty="0">
              <a:effectLst>
                <a:outerShdw blurRad="38100" dist="38100" dir="2700000">
                  <a:srgbClr val="C0C0C0"/>
                </a:outerShdw>
              </a:effectLst>
              <a:latin typeface="黑体" panose="02010609060101010101" pitchFamily="49" charset="-122"/>
              <a:ea typeface="黑体" panose="02010609060101010101" pitchFamily="49" charset="-122"/>
            </a:endParaRPr>
          </a:p>
          <a:p>
            <a:pPr>
              <a:spcBef>
                <a:spcPct val="50000"/>
              </a:spcBef>
              <a:buFont typeface="Arial" panose="020B0604020202020204" pitchFamily="34" charset="0"/>
            </a:pPr>
            <a:r>
              <a:rPr lang="zh-CN" altLang="en-US" sz="2400" b="1" dirty="0">
                <a:effectLst>
                  <a:outerShdw blurRad="38100" dist="38100" dir="2700000">
                    <a:srgbClr val="C0C0C0"/>
                  </a:outerShdw>
                </a:effectLst>
                <a:latin typeface="黑体" panose="02010609060101010101" pitchFamily="49" charset="-122"/>
                <a:ea typeface="黑体" panose="02010609060101010101" pitchFamily="49" charset="-122"/>
              </a:rPr>
              <a:t>  五大湖西部（芝加哥）有大量的铁矿。 </a:t>
            </a:r>
            <a:endParaRPr lang="zh-CN" altLang="en-US" sz="2400" b="1" dirty="0">
              <a:effectLst>
                <a:outerShdw blurRad="38100" dist="38100" dir="2700000">
                  <a:srgbClr val="C0C0C0"/>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graphicFrame>
        <p:nvGraphicFramePr>
          <p:cNvPr id="508930" name="对象 508929"/>
          <p:cNvGraphicFramePr>
            <a:graphicFrameLocks noChangeAspect="1"/>
          </p:cNvGraphicFramePr>
          <p:nvPr>
            <p:custDataLst>
              <p:tags r:id="rId2"/>
            </p:custDataLst>
          </p:nvPr>
        </p:nvGraphicFramePr>
        <p:xfrm>
          <a:off x="539115" y="1124585"/>
          <a:ext cx="8610600" cy="5310188"/>
        </p:xfrm>
        <a:graphic>
          <a:graphicData uri="http://schemas.openxmlformats.org/presentationml/2006/ole">
            <mc:AlternateContent xmlns:mc="http://schemas.openxmlformats.org/markup-compatibility/2006">
              <mc:Choice xmlns:v="urn:schemas-microsoft-com:vml" Requires="v">
                <p:oleObj spid="_x0000_s3077" name="" r:id="rId3" imgW="2816225" imgH="1737360" progId="">
                  <p:embed/>
                </p:oleObj>
              </mc:Choice>
              <mc:Fallback>
                <p:oleObj name="" r:id="rId3" imgW="2816225" imgH="1737360" progId="">
                  <p:embed/>
                  <p:pic>
                    <p:nvPicPr>
                      <p:cNvPr id="0" name="图片 3076"/>
                      <p:cNvPicPr/>
                      <p:nvPr/>
                    </p:nvPicPr>
                    <p:blipFill>
                      <a:blip r:embed="rId4"/>
                      <a:stretch>
                        <a:fillRect/>
                      </a:stretch>
                    </p:blipFill>
                    <p:spPr>
                      <a:xfrm>
                        <a:off x="539115" y="1124585"/>
                        <a:ext cx="8610600" cy="5310188"/>
                      </a:xfrm>
                      <a:prstGeom prst="rect">
                        <a:avLst/>
                      </a:prstGeom>
                      <a:noFill/>
                      <a:ln w="38100">
                        <a:noFill/>
                        <a:miter/>
                      </a:ln>
                    </p:spPr>
                  </p:pic>
                </p:oleObj>
              </mc:Fallback>
            </mc:AlternateContent>
          </a:graphicData>
        </a:graphic>
      </p:graphicFrame>
      <p:grpSp>
        <p:nvGrpSpPr>
          <p:cNvPr id="508932" name="组合 508931"/>
          <p:cNvGrpSpPr/>
          <p:nvPr/>
        </p:nvGrpSpPr>
        <p:grpSpPr>
          <a:xfrm>
            <a:off x="539115" y="1721485"/>
            <a:ext cx="5800725" cy="5136515"/>
            <a:chOff x="0" y="0"/>
            <a:chExt cx="2811" cy="1960"/>
          </a:xfrm>
        </p:grpSpPr>
        <p:sp>
          <p:nvSpPr>
            <p:cNvPr id="508933" name="矩形 508932"/>
            <p:cNvSpPr/>
            <p:nvPr>
              <p:custDataLst>
                <p:tags r:id="rId5"/>
              </p:custDataLst>
            </p:nvPr>
          </p:nvSpPr>
          <p:spPr>
            <a:xfrm>
              <a:off x="720" y="0"/>
              <a:ext cx="1058" cy="343"/>
            </a:xfrm>
            <a:prstGeom prst="rect">
              <a:avLst/>
            </a:prstGeom>
            <a:solidFill>
              <a:srgbClr val="FFFFFF"/>
            </a:solidFill>
            <a:ln w="9525">
              <a:noFill/>
            </a:ln>
          </p:spPr>
          <p:txBody>
            <a:bodyPr/>
            <a:p>
              <a:endParaRPr lang="zh-CN" altLang="en-US"/>
            </a:p>
          </p:txBody>
        </p:sp>
        <p:sp>
          <p:nvSpPr>
            <p:cNvPr id="508934" name="矩形 508933"/>
            <p:cNvSpPr/>
            <p:nvPr>
              <p:custDataLst>
                <p:tags r:id="rId6"/>
              </p:custDataLst>
            </p:nvPr>
          </p:nvSpPr>
          <p:spPr>
            <a:xfrm>
              <a:off x="768" y="96"/>
              <a:ext cx="640" cy="141"/>
            </a:xfrm>
            <a:prstGeom prst="rect">
              <a:avLst/>
            </a:prstGeom>
            <a:noFill/>
            <a:ln w="9525">
              <a:noFill/>
            </a:ln>
          </p:spPr>
          <p:txBody>
            <a:bodyPr wrap="square" lIns="0" tIns="0" rIns="0" bIns="0">
              <a:spAutoFit/>
            </a:bodyPr>
            <a:p>
              <a:pPr>
                <a:spcBef>
                  <a:spcPct val="0"/>
                </a:spcBef>
                <a:buFont typeface="Arial" panose="020B0604020202020204" pitchFamily="34" charset="0"/>
              </a:pPr>
              <a:r>
                <a:rPr lang="zh-CN" altLang="en-US" sz="2400" b="1" dirty="0">
                  <a:solidFill>
                    <a:srgbClr val="FF0000"/>
                  </a:solidFill>
                  <a:latin typeface="宋体" panose="02010600030101010101" pitchFamily="2" charset="-122"/>
                </a:rPr>
                <a:t>美国东北部</a:t>
              </a:r>
              <a:endParaRPr lang="zh-CN" altLang="en-US" sz="2400" dirty="0">
                <a:latin typeface="Arial" panose="020B0604020202020204" pitchFamily="34" charset="0"/>
              </a:endParaRPr>
            </a:p>
          </p:txBody>
        </p:sp>
        <p:pic>
          <p:nvPicPr>
            <p:cNvPr id="508935" name="图片 508934" descr="b"/>
            <p:cNvPicPr>
              <a:picLocks noChangeAspect="1"/>
            </p:cNvPicPr>
            <p:nvPr>
              <p:custDataLst>
                <p:tags r:id="rId7"/>
              </p:custDataLst>
            </p:nvPr>
          </p:nvPicPr>
          <p:blipFill>
            <a:blip r:embed="rId8"/>
            <a:stretch>
              <a:fillRect/>
            </a:stretch>
          </p:blipFill>
          <p:spPr>
            <a:xfrm>
              <a:off x="0" y="336"/>
              <a:ext cx="2811" cy="1624"/>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8932"/>
                                        </p:tgtEl>
                                        <p:attrNameLst>
                                          <p:attrName>style.visibility</p:attrName>
                                        </p:attrNameLst>
                                      </p:cBhvr>
                                      <p:to>
                                        <p:strVal val="visible"/>
                                      </p:to>
                                    </p:set>
                                    <p:anim calcmode="lin" valueType="num">
                                      <p:cBhvr additive="base">
                                        <p:cTn id="7" dur="500" fill="hold"/>
                                        <p:tgtEl>
                                          <p:spTgt spid="508932"/>
                                        </p:tgtEl>
                                        <p:attrNameLst>
                                          <p:attrName>ppt_x</p:attrName>
                                        </p:attrNameLst>
                                      </p:cBhvr>
                                      <p:tavLst>
                                        <p:tav tm="0">
                                          <p:val>
                                            <p:strVal val="0-#ppt_w/2"/>
                                          </p:val>
                                        </p:tav>
                                        <p:tav tm="100000">
                                          <p:val>
                                            <p:strVal val="#ppt_x"/>
                                          </p:val>
                                        </p:tav>
                                      </p:tavLst>
                                    </p:anim>
                                    <p:anim calcmode="lin" valueType="num">
                                      <p:cBhvr additive="base">
                                        <p:cTn id="8" dur="500" fill="hold"/>
                                        <p:tgtEl>
                                          <p:spTgt spid="5089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09954" name="文本框 509953"/>
          <p:cNvSpPr txBox="1"/>
          <p:nvPr>
            <p:custDataLst>
              <p:tags r:id="rId2"/>
            </p:custDataLst>
          </p:nvPr>
        </p:nvSpPr>
        <p:spPr>
          <a:xfrm>
            <a:off x="395288" y="857250"/>
            <a:ext cx="8351837" cy="2286000"/>
          </a:xfrm>
          <a:prstGeom prst="rect">
            <a:avLst/>
          </a:prstGeom>
          <a:noFill/>
          <a:ln w="9525">
            <a:noFill/>
          </a:ln>
        </p:spPr>
        <p:txBody>
          <a:bodyPr>
            <a:spAutoFit/>
          </a:bodyPr>
          <a:p>
            <a:pPr>
              <a:spcBef>
                <a:spcPct val="50000"/>
              </a:spcBef>
              <a:buFont typeface="Arial" panose="020B0604020202020204" pitchFamily="34" charset="0"/>
            </a:pPr>
            <a:r>
              <a:rPr lang="zh-CN" altLang="en-US" sz="3200" b="1" dirty="0">
                <a:latin typeface="黑体" panose="02010609060101010101" pitchFamily="49" charset="-122"/>
                <a:ea typeface="黑体" panose="02010609060101010101" pitchFamily="49" charset="-122"/>
              </a:rPr>
              <a:t>硅谷</a:t>
            </a:r>
            <a:endParaRPr lang="zh-CN" altLang="en-US" sz="3200" b="1" dirty="0">
              <a:latin typeface="黑体" panose="02010609060101010101" pitchFamily="49" charset="-122"/>
              <a:ea typeface="黑体" panose="02010609060101010101" pitchFamily="49" charset="-122"/>
            </a:endParaRPr>
          </a:p>
          <a:p>
            <a:pPr>
              <a:spcBef>
                <a:spcPct val="50000"/>
              </a:spcBef>
              <a:buFont typeface="Arial" panose="020B0604020202020204" pitchFamily="34" charset="0"/>
            </a:pPr>
            <a:r>
              <a:rPr lang="zh-CN" altLang="en-US" sz="3200" b="1" dirty="0">
                <a:latin typeface="黑体" panose="02010609060101010101" pitchFamily="49" charset="-122"/>
                <a:ea typeface="黑体" panose="02010609060101010101" pitchFamily="49" charset="-122"/>
              </a:rPr>
              <a:t>    位于旧金山市东南部，背靠海岸山脉，面对圣弗朗西斯科湾，常以（</a:t>
            </a:r>
            <a:r>
              <a:rPr lang="en-US" altLang="zh-CN" sz="3200" b="1">
                <a:latin typeface="黑体" panose="02010609060101010101" pitchFamily="49" charset="-122"/>
                <a:ea typeface="黑体" panose="02010609060101010101" pitchFamily="49" charset="-122"/>
              </a:rPr>
              <a:t>122°W</a:t>
            </a:r>
            <a:r>
              <a:rPr lang="zh-CN" altLang="en-US" sz="3200" b="1" dirty="0">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37°N</a:t>
            </a:r>
            <a:r>
              <a:rPr lang="zh-CN" altLang="en-US" sz="3200" b="1" dirty="0">
                <a:latin typeface="黑体" panose="02010609060101010101" pitchFamily="49" charset="-122"/>
                <a:ea typeface="黑体" panose="02010609060101010101" pitchFamily="49" charset="-122"/>
              </a:rPr>
              <a:t>）定位。</a:t>
            </a:r>
            <a:endParaRPr lang="zh-CN" altLang="en-US" sz="3200" b="1" dirty="0">
              <a:latin typeface="黑体" panose="02010609060101010101" pitchFamily="49" charset="-122"/>
              <a:ea typeface="黑体" panose="02010609060101010101" pitchFamily="49" charset="-122"/>
            </a:endParaRPr>
          </a:p>
        </p:txBody>
      </p:sp>
      <p:sp>
        <p:nvSpPr>
          <p:cNvPr id="509955" name="直接连接符 509954"/>
          <p:cNvSpPr/>
          <p:nvPr>
            <p:custDataLst>
              <p:tags r:id="rId3"/>
            </p:custDataLst>
          </p:nvPr>
        </p:nvSpPr>
        <p:spPr>
          <a:xfrm>
            <a:off x="1763713" y="3141663"/>
            <a:ext cx="0" cy="3455987"/>
          </a:xfrm>
          <a:prstGeom prst="line">
            <a:avLst/>
          </a:prstGeom>
          <a:ln w="38100" cap="flat" cmpd="sng">
            <a:solidFill>
              <a:schemeClr val="tx1"/>
            </a:solidFill>
            <a:prstDash val="solid"/>
            <a:headEnd type="none" w="med" len="med"/>
            <a:tailEnd type="none" w="med" len="med"/>
          </a:ln>
        </p:spPr>
      </p:sp>
      <p:sp>
        <p:nvSpPr>
          <p:cNvPr id="509956" name="直接连接符 509955"/>
          <p:cNvSpPr/>
          <p:nvPr>
            <p:custDataLst>
              <p:tags r:id="rId4"/>
            </p:custDataLst>
          </p:nvPr>
        </p:nvSpPr>
        <p:spPr>
          <a:xfrm>
            <a:off x="5508625" y="3141663"/>
            <a:ext cx="0" cy="3311525"/>
          </a:xfrm>
          <a:prstGeom prst="line">
            <a:avLst/>
          </a:prstGeom>
          <a:ln w="38100" cap="flat" cmpd="sng">
            <a:solidFill>
              <a:schemeClr val="tx1"/>
            </a:solidFill>
            <a:prstDash val="solid"/>
            <a:headEnd type="none" w="med" len="med"/>
            <a:tailEnd type="none" w="med" len="med"/>
          </a:ln>
        </p:spPr>
      </p:sp>
      <p:sp>
        <p:nvSpPr>
          <p:cNvPr id="509957" name="直接连接符 509956"/>
          <p:cNvSpPr/>
          <p:nvPr>
            <p:custDataLst>
              <p:tags r:id="rId5"/>
            </p:custDataLst>
          </p:nvPr>
        </p:nvSpPr>
        <p:spPr>
          <a:xfrm>
            <a:off x="1116013" y="3716338"/>
            <a:ext cx="5256212" cy="0"/>
          </a:xfrm>
          <a:prstGeom prst="line">
            <a:avLst/>
          </a:prstGeom>
          <a:ln w="38100" cap="flat" cmpd="sng">
            <a:solidFill>
              <a:schemeClr val="tx1"/>
            </a:solidFill>
            <a:prstDash val="solid"/>
            <a:headEnd type="none" w="med" len="med"/>
            <a:tailEnd type="none" w="med" len="med"/>
          </a:ln>
        </p:spPr>
      </p:sp>
      <p:sp>
        <p:nvSpPr>
          <p:cNvPr id="509958" name="直接连接符 509957"/>
          <p:cNvSpPr/>
          <p:nvPr>
            <p:custDataLst>
              <p:tags r:id="rId6"/>
            </p:custDataLst>
          </p:nvPr>
        </p:nvSpPr>
        <p:spPr>
          <a:xfrm>
            <a:off x="1042988" y="6092825"/>
            <a:ext cx="5257800" cy="0"/>
          </a:xfrm>
          <a:prstGeom prst="line">
            <a:avLst/>
          </a:prstGeom>
          <a:ln w="38100" cap="flat" cmpd="sng">
            <a:solidFill>
              <a:schemeClr val="tx1"/>
            </a:solidFill>
            <a:prstDash val="solid"/>
            <a:headEnd type="none" w="med" len="med"/>
            <a:tailEnd type="none" w="med" len="med"/>
          </a:ln>
        </p:spPr>
      </p:sp>
      <p:sp>
        <p:nvSpPr>
          <p:cNvPr id="509959" name="任意多边形 509958"/>
          <p:cNvSpPr/>
          <p:nvPr>
            <p:custDataLst>
              <p:tags r:id="rId7"/>
            </p:custDataLst>
          </p:nvPr>
        </p:nvSpPr>
        <p:spPr>
          <a:xfrm>
            <a:off x="4068763" y="3670300"/>
            <a:ext cx="2016125" cy="1558925"/>
          </a:xfrm>
          <a:custGeom>
            <a:avLst/>
            <a:gdLst/>
            <a:ahLst/>
            <a:cxnLst/>
            <a:pathLst>
              <a:path w="1194" h="929">
                <a:moveTo>
                  <a:pt x="877" y="38"/>
                </a:moveTo>
                <a:cubicBezTo>
                  <a:pt x="945" y="76"/>
                  <a:pt x="1194" y="582"/>
                  <a:pt x="1194" y="718"/>
                </a:cubicBezTo>
                <a:cubicBezTo>
                  <a:pt x="1194" y="854"/>
                  <a:pt x="1073" y="929"/>
                  <a:pt x="877" y="854"/>
                </a:cubicBezTo>
                <a:cubicBezTo>
                  <a:pt x="681" y="779"/>
                  <a:pt x="30" y="325"/>
                  <a:pt x="15" y="265"/>
                </a:cubicBezTo>
                <a:cubicBezTo>
                  <a:pt x="0" y="205"/>
                  <a:pt x="642" y="536"/>
                  <a:pt x="786" y="491"/>
                </a:cubicBezTo>
                <a:cubicBezTo>
                  <a:pt x="930" y="446"/>
                  <a:pt x="809" y="0"/>
                  <a:pt x="877" y="38"/>
                </a:cubicBezTo>
                <a:close/>
              </a:path>
            </a:pathLst>
          </a:cu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509960" name="文本框 509959"/>
          <p:cNvSpPr txBox="1"/>
          <p:nvPr>
            <p:custDataLst>
              <p:tags r:id="rId8"/>
            </p:custDataLst>
          </p:nvPr>
        </p:nvSpPr>
        <p:spPr>
          <a:xfrm>
            <a:off x="6516688" y="5734050"/>
            <a:ext cx="1295400" cy="519113"/>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000099"/>
                </a:solidFill>
                <a:latin typeface="黑体" panose="02010609060101010101" pitchFamily="49" charset="-122"/>
                <a:ea typeface="黑体" panose="02010609060101010101" pitchFamily="49" charset="-122"/>
              </a:rPr>
              <a:t>37°N</a:t>
            </a:r>
            <a:endParaRPr lang="en-US" altLang="zh-CN" sz="2800" b="1">
              <a:solidFill>
                <a:srgbClr val="000099"/>
              </a:solidFill>
              <a:latin typeface="黑体" panose="02010609060101010101" pitchFamily="49" charset="-122"/>
              <a:ea typeface="黑体" panose="02010609060101010101" pitchFamily="49" charset="-122"/>
            </a:endParaRPr>
          </a:p>
        </p:txBody>
      </p:sp>
      <p:sp>
        <p:nvSpPr>
          <p:cNvPr id="509961" name="文本框 509960"/>
          <p:cNvSpPr txBox="1"/>
          <p:nvPr>
            <p:custDataLst>
              <p:tags r:id="rId9"/>
            </p:custDataLst>
          </p:nvPr>
        </p:nvSpPr>
        <p:spPr>
          <a:xfrm>
            <a:off x="6588125" y="3414713"/>
            <a:ext cx="1295400" cy="519112"/>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000099"/>
                </a:solidFill>
                <a:latin typeface="黑体" panose="02010609060101010101" pitchFamily="49" charset="-122"/>
                <a:ea typeface="黑体" panose="02010609060101010101" pitchFamily="49" charset="-122"/>
              </a:rPr>
              <a:t>38°N</a:t>
            </a:r>
            <a:endParaRPr lang="en-US" altLang="zh-CN" sz="2800" b="1">
              <a:solidFill>
                <a:srgbClr val="000099"/>
              </a:solidFill>
              <a:latin typeface="黑体" panose="02010609060101010101" pitchFamily="49" charset="-122"/>
              <a:ea typeface="黑体" panose="02010609060101010101" pitchFamily="49" charset="-122"/>
            </a:endParaRPr>
          </a:p>
        </p:txBody>
      </p:sp>
      <p:sp>
        <p:nvSpPr>
          <p:cNvPr id="509962" name="文本框 509961"/>
          <p:cNvSpPr txBox="1"/>
          <p:nvPr>
            <p:custDataLst>
              <p:tags r:id="rId10"/>
            </p:custDataLst>
          </p:nvPr>
        </p:nvSpPr>
        <p:spPr>
          <a:xfrm>
            <a:off x="5148263" y="2636838"/>
            <a:ext cx="1295400" cy="519112"/>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000099"/>
                </a:solidFill>
                <a:latin typeface="黑体" panose="02010609060101010101" pitchFamily="49" charset="-122"/>
                <a:ea typeface="黑体" panose="02010609060101010101" pitchFamily="49" charset="-122"/>
              </a:rPr>
              <a:t>122°W</a:t>
            </a:r>
            <a:endParaRPr lang="en-US" altLang="zh-CN" sz="2800" b="1">
              <a:solidFill>
                <a:srgbClr val="000099"/>
              </a:solidFill>
              <a:latin typeface="黑体" panose="02010609060101010101" pitchFamily="49" charset="-122"/>
              <a:ea typeface="黑体" panose="02010609060101010101" pitchFamily="49" charset="-122"/>
            </a:endParaRPr>
          </a:p>
        </p:txBody>
      </p:sp>
      <p:sp>
        <p:nvSpPr>
          <p:cNvPr id="509963" name="文本框 509962"/>
          <p:cNvSpPr txBox="1"/>
          <p:nvPr>
            <p:custDataLst>
              <p:tags r:id="rId11"/>
            </p:custDataLst>
          </p:nvPr>
        </p:nvSpPr>
        <p:spPr>
          <a:xfrm>
            <a:off x="1260475" y="2636838"/>
            <a:ext cx="1295400" cy="519112"/>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000099"/>
                </a:solidFill>
                <a:latin typeface="黑体" panose="02010609060101010101" pitchFamily="49" charset="-122"/>
                <a:ea typeface="黑体" panose="02010609060101010101" pitchFamily="49" charset="-122"/>
              </a:rPr>
              <a:t>123°W</a:t>
            </a:r>
            <a:endParaRPr lang="en-US" altLang="zh-CN" sz="2800" b="1">
              <a:solidFill>
                <a:srgbClr val="000099"/>
              </a:solidFill>
              <a:latin typeface="黑体" panose="02010609060101010101" pitchFamily="49" charset="-122"/>
              <a:ea typeface="黑体" panose="02010609060101010101" pitchFamily="49" charset="-122"/>
            </a:endParaRPr>
          </a:p>
        </p:txBody>
      </p:sp>
      <p:grpSp>
        <p:nvGrpSpPr>
          <p:cNvPr id="2" name="组合 1"/>
          <p:cNvGrpSpPr/>
          <p:nvPr/>
        </p:nvGrpSpPr>
        <p:grpSpPr>
          <a:xfrm>
            <a:off x="1042988" y="3141663"/>
            <a:ext cx="5329237" cy="3455987"/>
            <a:chOff x="0" y="0"/>
            <a:chExt cx="3357" cy="2177"/>
          </a:xfrm>
        </p:grpSpPr>
        <p:sp>
          <p:nvSpPr>
            <p:cNvPr id="3" name="直接连接符 2"/>
            <p:cNvSpPr/>
            <p:nvPr>
              <p:custDataLst>
                <p:tags r:id="rId12"/>
              </p:custDataLst>
            </p:nvPr>
          </p:nvSpPr>
          <p:spPr>
            <a:xfrm>
              <a:off x="0" y="1859"/>
              <a:ext cx="3312" cy="0"/>
            </a:xfrm>
            <a:prstGeom prst="line">
              <a:avLst/>
            </a:prstGeom>
            <a:ln w="38100" cap="flat" cmpd="sng">
              <a:solidFill>
                <a:schemeClr val="tx1"/>
              </a:solidFill>
              <a:prstDash val="solid"/>
              <a:headEnd type="none" w="med" len="med"/>
              <a:tailEnd type="none" w="med" len="med"/>
            </a:ln>
          </p:spPr>
        </p:sp>
        <p:sp>
          <p:nvSpPr>
            <p:cNvPr id="5" name="直接连接符 4"/>
            <p:cNvSpPr/>
            <p:nvPr>
              <p:custDataLst>
                <p:tags r:id="rId13"/>
              </p:custDataLst>
            </p:nvPr>
          </p:nvSpPr>
          <p:spPr>
            <a:xfrm>
              <a:off x="2813" y="0"/>
              <a:ext cx="0" cy="2086"/>
            </a:xfrm>
            <a:prstGeom prst="line">
              <a:avLst/>
            </a:prstGeom>
            <a:ln w="38100" cap="flat" cmpd="sng">
              <a:solidFill>
                <a:schemeClr val="tx1"/>
              </a:solidFill>
              <a:prstDash val="solid"/>
              <a:headEnd type="none" w="med" len="med"/>
              <a:tailEnd type="none" w="med" len="med"/>
            </a:ln>
          </p:spPr>
        </p:sp>
        <p:sp>
          <p:nvSpPr>
            <p:cNvPr id="6" name="直接连接符 5"/>
            <p:cNvSpPr/>
            <p:nvPr>
              <p:custDataLst>
                <p:tags r:id="rId14"/>
              </p:custDataLst>
            </p:nvPr>
          </p:nvSpPr>
          <p:spPr>
            <a:xfrm>
              <a:off x="454" y="0"/>
              <a:ext cx="0" cy="2177"/>
            </a:xfrm>
            <a:prstGeom prst="line">
              <a:avLst/>
            </a:prstGeom>
            <a:ln w="38100" cap="flat" cmpd="sng">
              <a:solidFill>
                <a:schemeClr val="tx1"/>
              </a:solidFill>
              <a:prstDash val="solid"/>
              <a:headEnd type="none" w="med" len="med"/>
              <a:tailEnd type="none" w="med" len="med"/>
            </a:ln>
          </p:spPr>
        </p:sp>
        <p:sp>
          <p:nvSpPr>
            <p:cNvPr id="7" name="直接连接符 6"/>
            <p:cNvSpPr/>
            <p:nvPr>
              <p:custDataLst>
                <p:tags r:id="rId15"/>
              </p:custDataLst>
            </p:nvPr>
          </p:nvSpPr>
          <p:spPr>
            <a:xfrm>
              <a:off x="46" y="362"/>
              <a:ext cx="3311" cy="0"/>
            </a:xfrm>
            <a:prstGeom prst="line">
              <a:avLst/>
            </a:prstGeom>
            <a:ln w="38100" cap="flat" cmpd="sng">
              <a:solidFill>
                <a:schemeClr val="tx1"/>
              </a:solidFill>
              <a:prstDash val="solid"/>
              <a:headEnd type="none" w="med" len="med"/>
              <a:tailEnd type="none" w="med" len="med"/>
            </a:ln>
          </p:spPr>
        </p:sp>
      </p:gr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0979" name="矩形 510978"/>
          <p:cNvSpPr/>
          <p:nvPr>
            <p:custDataLst>
              <p:tags r:id="rId2"/>
            </p:custDataLst>
          </p:nvPr>
        </p:nvSpPr>
        <p:spPr>
          <a:xfrm>
            <a:off x="107950" y="1504315"/>
            <a:ext cx="8568055" cy="4498975"/>
          </a:xfrm>
          <a:prstGeom prst="rect">
            <a:avLst/>
          </a:prstGeom>
          <a:noFill/>
          <a:ln w="9525">
            <a:noFill/>
          </a:ln>
        </p:spPr>
        <p:txBody>
          <a:bodyPr>
            <a:noAutofit/>
          </a:bodyPr>
          <a:p>
            <a:pPr>
              <a:lnSpc>
                <a:spcPct val="130000"/>
              </a:lnSpc>
              <a:spcBef>
                <a:spcPct val="0"/>
              </a:spcBef>
              <a:buFont typeface="Arial" panose="020B0604020202020204" pitchFamily="34" charset="0"/>
            </a:pPr>
            <a:r>
              <a:rPr lang="en-US" altLang="zh-CN" sz="3600" b="1" dirty="0">
                <a:latin typeface="Times New Roman" panose="02020603050405020304" pitchFamily="18" charset="0"/>
              </a:rPr>
              <a:t>   </a:t>
            </a:r>
            <a:r>
              <a:rPr lang="en-US" altLang="zh-CN" sz="3600" dirty="0">
                <a:latin typeface="华文行楷" panose="02010800040101010101" pitchFamily="2" charset="-122"/>
                <a:ea typeface="华文行楷" panose="02010800040101010101" pitchFamily="2" charset="-122"/>
                <a:cs typeface="华文行楷" panose="02010800040101010101" pitchFamily="2" charset="-122"/>
              </a:rPr>
              <a:t>    “</a:t>
            </a:r>
            <a:r>
              <a:rPr lang="zh-CN" altLang="en-US" sz="3600" dirty="0">
                <a:latin typeface="华文行楷" panose="02010800040101010101" pitchFamily="2" charset="-122"/>
                <a:ea typeface="华文行楷" panose="02010800040101010101" pitchFamily="2" charset="-122"/>
                <a:cs typeface="华文行楷" panose="02010800040101010101" pitchFamily="2" charset="-122"/>
              </a:rPr>
              <a:t>硅谷”以微电子工业为主导，集中了数千家电子工业企业，是美国以至世界电子工业的中心。主要有：电子工业、半导体工业、核工业、航天工业、高分子合成工业、遗传工程、激光工业。</a:t>
            </a:r>
            <a:endParaRPr lang="zh-CN" altLang="en-US" sz="3600" dirty="0">
              <a:latin typeface="华文行楷" panose="02010800040101010101" pitchFamily="2" charset="-122"/>
              <a:ea typeface="华文行楷" panose="02010800040101010101" pitchFamily="2" charset="-122"/>
              <a:cs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2002" name="文本框 512001"/>
          <p:cNvSpPr txBox="1"/>
          <p:nvPr>
            <p:custDataLst>
              <p:tags r:id="rId2"/>
            </p:custDataLst>
          </p:nvPr>
        </p:nvSpPr>
        <p:spPr>
          <a:xfrm>
            <a:off x="250825" y="902335"/>
            <a:ext cx="8785225" cy="5840095"/>
          </a:xfrm>
          <a:prstGeom prst="rect">
            <a:avLst/>
          </a:prstGeom>
          <a:noFill/>
          <a:ln w="9525">
            <a:noFill/>
          </a:ln>
        </p:spPr>
        <p:txBody>
          <a:bodyPr>
            <a:noAutofit/>
          </a:bodyPr>
          <a:p>
            <a:pPr>
              <a:lnSpc>
                <a:spcPct val="110000"/>
              </a:lnSpc>
              <a:spcBef>
                <a:spcPct val="0"/>
              </a:spcBef>
              <a:buFont typeface="Arial" panose="020B0604020202020204" pitchFamily="34" charset="0"/>
            </a:pPr>
            <a:r>
              <a:rPr lang="en-US" altLang="zh-CN" sz="2800" b="1" dirty="0">
                <a:solidFill>
                  <a:srgbClr val="FF0000"/>
                </a:solidFill>
                <a:latin typeface="Times New Roman" panose="02020603050405020304" pitchFamily="18" charset="0"/>
                <a:ea typeface="黑体" panose="02010609060101010101" pitchFamily="49" charset="-122"/>
              </a:rPr>
              <a:t>“</a:t>
            </a:r>
            <a:r>
              <a:rPr lang="zh-CN" altLang="en-US" sz="2800" b="1" dirty="0">
                <a:solidFill>
                  <a:srgbClr val="FF0000"/>
                </a:solidFill>
                <a:latin typeface="Times New Roman" panose="02020603050405020304" pitchFamily="18" charset="0"/>
                <a:ea typeface="黑体" panose="02010609060101010101" pitchFamily="49" charset="-122"/>
              </a:rPr>
              <a:t>硅谷”崛起的区位优势因素：</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a:p>
            <a:pPr>
              <a:lnSpc>
                <a:spcPct val="110000"/>
              </a:lnSpc>
              <a:spcBef>
                <a:spcPct val="0"/>
              </a:spcBef>
              <a:buFont typeface="Arial" panose="020B0604020202020204" pitchFamily="34" charset="0"/>
            </a:pPr>
            <a:r>
              <a:rPr lang="zh-CN" altLang="en-US" sz="2800" b="1" dirty="0">
                <a:solidFill>
                  <a:srgbClr val="000099"/>
                </a:solidFill>
                <a:latin typeface="Times New Roman" panose="02020603050405020304" pitchFamily="18" charset="0"/>
              </a:rPr>
              <a:t>（</a:t>
            </a:r>
            <a:r>
              <a:rPr lang="en-US" altLang="zh-CN" sz="2800" b="1" dirty="0">
                <a:solidFill>
                  <a:srgbClr val="000099"/>
                </a:solidFill>
                <a:latin typeface="Times New Roman" panose="02020603050405020304" pitchFamily="18" charset="0"/>
              </a:rPr>
              <a:t>1</a:t>
            </a:r>
            <a:r>
              <a:rPr lang="zh-CN" altLang="en-US" sz="2800" b="1" dirty="0">
                <a:solidFill>
                  <a:srgbClr val="000099"/>
                </a:solidFill>
                <a:latin typeface="Times New Roman" panose="02020603050405020304" pitchFamily="18" charset="0"/>
              </a:rPr>
              <a:t>）地理位置优越，环境优美。 </a:t>
            </a:r>
            <a:endParaRPr lang="zh-CN" altLang="en-US" sz="2800" b="1" dirty="0">
              <a:solidFill>
                <a:srgbClr val="000099"/>
              </a:solidFill>
              <a:latin typeface="Times New Roman" panose="02020603050405020304" pitchFamily="18" charset="0"/>
            </a:endParaRPr>
          </a:p>
          <a:p>
            <a:pPr>
              <a:lnSpc>
                <a:spcPct val="110000"/>
              </a:lnSpc>
              <a:spcBef>
                <a:spcPct val="0"/>
              </a:spcBef>
              <a:buFont typeface="Arial" panose="020B0604020202020204" pitchFamily="34" charset="0"/>
            </a:pPr>
            <a:r>
              <a:rPr lang="zh-CN" altLang="en-US" sz="2800" b="1" dirty="0">
                <a:solidFill>
                  <a:srgbClr val="000099"/>
                </a:solidFill>
                <a:latin typeface="Times New Roman" panose="02020603050405020304" pitchFamily="18" charset="0"/>
              </a:rPr>
              <a:t>（</a:t>
            </a:r>
            <a:r>
              <a:rPr lang="en-US" altLang="zh-CN" sz="2800" b="1" dirty="0">
                <a:solidFill>
                  <a:srgbClr val="000099"/>
                </a:solidFill>
                <a:latin typeface="Times New Roman" panose="02020603050405020304" pitchFamily="18" charset="0"/>
              </a:rPr>
              <a:t>2</a:t>
            </a:r>
            <a:r>
              <a:rPr lang="zh-CN" altLang="en-US" sz="2800" b="1" dirty="0">
                <a:solidFill>
                  <a:srgbClr val="000099"/>
                </a:solidFill>
                <a:latin typeface="Times New Roman" panose="02020603050405020304" pitchFamily="18" charset="0"/>
              </a:rPr>
              <a:t>）气候宜人。</a:t>
            </a:r>
            <a:r>
              <a:rPr lang="zh-CN" altLang="en-US" sz="2800" b="1" dirty="0">
                <a:latin typeface="Times New Roman" panose="02020603050405020304" pitchFamily="18" charset="0"/>
              </a:rPr>
              <a:t>这里属于温带海洋性气候。 </a:t>
            </a:r>
            <a:br>
              <a:rPr lang="zh-CN" altLang="en-US" sz="2800" b="1" dirty="0">
                <a:latin typeface="Times New Roman" panose="02020603050405020304" pitchFamily="18" charset="0"/>
              </a:rPr>
            </a:br>
            <a:r>
              <a:rPr lang="zh-CN" altLang="en-US" sz="2800" b="1" dirty="0">
                <a:solidFill>
                  <a:srgbClr val="000099"/>
                </a:solidFill>
                <a:latin typeface="Times New Roman" panose="02020603050405020304" pitchFamily="18" charset="0"/>
              </a:rPr>
              <a:t>（</a:t>
            </a:r>
            <a:r>
              <a:rPr lang="en-US" altLang="zh-CN" sz="2800" b="1" dirty="0">
                <a:solidFill>
                  <a:srgbClr val="000099"/>
                </a:solidFill>
                <a:latin typeface="Times New Roman" panose="02020603050405020304" pitchFamily="18" charset="0"/>
              </a:rPr>
              <a:t>3</a:t>
            </a:r>
            <a:r>
              <a:rPr lang="zh-CN" altLang="en-US" sz="2800" b="1" dirty="0">
                <a:solidFill>
                  <a:srgbClr val="000099"/>
                </a:solidFill>
                <a:latin typeface="Times New Roman" panose="02020603050405020304" pitchFamily="18" charset="0"/>
              </a:rPr>
              <a:t>）高等院校密布（人才集中、科技发达）。</a:t>
            </a:r>
            <a:r>
              <a:rPr lang="zh-CN" altLang="en-US" sz="2800" b="1" dirty="0">
                <a:latin typeface="Times New Roman" panose="02020603050405020304" pitchFamily="18" charset="0"/>
              </a:rPr>
              <a:t>斯坦福大学在“硅谷”崛起早期起了关键性作用。 </a:t>
            </a:r>
            <a:endParaRPr lang="zh-CN" altLang="en-US" sz="2800" b="1" dirty="0">
              <a:latin typeface="Times New Roman" panose="02020603050405020304" pitchFamily="18" charset="0"/>
            </a:endParaRPr>
          </a:p>
          <a:p>
            <a:pPr>
              <a:lnSpc>
                <a:spcPct val="110000"/>
              </a:lnSpc>
              <a:spcBef>
                <a:spcPct val="0"/>
              </a:spcBef>
              <a:buFont typeface="Arial" panose="020B0604020202020204" pitchFamily="34" charset="0"/>
            </a:pPr>
            <a:r>
              <a:rPr lang="zh-CN" altLang="en-US" sz="2800" b="1" dirty="0">
                <a:solidFill>
                  <a:srgbClr val="000099"/>
                </a:solidFill>
                <a:latin typeface="Times New Roman" panose="02020603050405020304" pitchFamily="18" charset="0"/>
              </a:rPr>
              <a:t>（</a:t>
            </a:r>
            <a:r>
              <a:rPr lang="en-US" altLang="zh-CN" sz="2800" b="1" dirty="0">
                <a:solidFill>
                  <a:srgbClr val="000099"/>
                </a:solidFill>
                <a:latin typeface="Times New Roman" panose="02020603050405020304" pitchFamily="18" charset="0"/>
              </a:rPr>
              <a:t>4</a:t>
            </a:r>
            <a:r>
              <a:rPr lang="zh-CN" altLang="en-US" sz="2800" b="1" dirty="0">
                <a:solidFill>
                  <a:srgbClr val="000099"/>
                </a:solidFill>
                <a:latin typeface="Times New Roman" panose="02020603050405020304" pitchFamily="18" charset="0"/>
              </a:rPr>
              <a:t>）便捷的交通。</a:t>
            </a:r>
            <a:r>
              <a:rPr lang="zh-CN" altLang="en-US" sz="2800" b="1" dirty="0">
                <a:latin typeface="Times New Roman" panose="02020603050405020304" pitchFamily="18" charset="0"/>
              </a:rPr>
              <a:t>邻近旧金山的航空港，并有高速公路贯穿全境。 </a:t>
            </a:r>
            <a:endParaRPr lang="zh-CN" altLang="en-US" sz="2800" b="1" dirty="0">
              <a:latin typeface="Times New Roman" panose="02020603050405020304" pitchFamily="18" charset="0"/>
            </a:endParaRPr>
          </a:p>
          <a:p>
            <a:pPr>
              <a:lnSpc>
                <a:spcPct val="110000"/>
              </a:lnSpc>
              <a:spcBef>
                <a:spcPct val="0"/>
              </a:spcBef>
              <a:buFont typeface="Arial" panose="020B0604020202020204" pitchFamily="34" charset="0"/>
            </a:pPr>
            <a:r>
              <a:rPr lang="zh-CN" altLang="en-US" sz="2800" b="1" dirty="0">
                <a:solidFill>
                  <a:srgbClr val="000099"/>
                </a:solidFill>
                <a:latin typeface="Times New Roman" panose="02020603050405020304" pitchFamily="18" charset="0"/>
              </a:rPr>
              <a:t>（</a:t>
            </a:r>
            <a:r>
              <a:rPr lang="en-US" altLang="zh-CN" sz="2800" b="1" dirty="0">
                <a:solidFill>
                  <a:srgbClr val="000099"/>
                </a:solidFill>
                <a:latin typeface="Times New Roman" panose="02020603050405020304" pitchFamily="18" charset="0"/>
              </a:rPr>
              <a:t>5</a:t>
            </a:r>
            <a:r>
              <a:rPr lang="zh-CN" altLang="en-US" sz="2800" b="1" dirty="0">
                <a:solidFill>
                  <a:srgbClr val="000099"/>
                </a:solidFill>
                <a:latin typeface="Times New Roman" panose="02020603050405020304" pitchFamily="18" charset="0"/>
              </a:rPr>
              <a:t>）灵敏的信息网络和完善的基础设施。</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a:p>
            <a:pPr>
              <a:lnSpc>
                <a:spcPct val="110000"/>
              </a:lnSpc>
              <a:spcBef>
                <a:spcPct val="0"/>
              </a:spcBef>
              <a:buFont typeface="Arial" panose="020B0604020202020204" pitchFamily="34" charset="0"/>
            </a:pPr>
            <a:r>
              <a:rPr lang="zh-CN" altLang="en-US" sz="2800" b="1" dirty="0">
                <a:solidFill>
                  <a:srgbClr val="000099"/>
                </a:solidFill>
                <a:latin typeface="Times New Roman" panose="02020603050405020304" pitchFamily="18" charset="0"/>
              </a:rPr>
              <a:t>（</a:t>
            </a:r>
            <a:r>
              <a:rPr lang="en-US" altLang="zh-CN" sz="2800" b="1">
                <a:solidFill>
                  <a:srgbClr val="000099"/>
                </a:solidFill>
                <a:latin typeface="Times New Roman" panose="02020603050405020304" pitchFamily="18" charset="0"/>
              </a:rPr>
              <a:t>6</a:t>
            </a:r>
            <a:r>
              <a:rPr lang="zh-CN" altLang="en-US" sz="2800" b="1" dirty="0">
                <a:solidFill>
                  <a:srgbClr val="000099"/>
                </a:solidFill>
                <a:latin typeface="Times New Roman" panose="02020603050405020304" pitchFamily="18" charset="0"/>
              </a:rPr>
              <a:t>）军事订货（市场稳定）。</a:t>
            </a:r>
            <a:r>
              <a:rPr lang="zh-CN" altLang="en-US" sz="2800" b="1" dirty="0">
                <a:latin typeface="Times New Roman" panose="02020603050405020304" pitchFamily="18" charset="0"/>
              </a:rPr>
              <a:t>美国国防部一直维持着对“硅谷”半导体元件稳定的订货量。 </a:t>
            </a:r>
            <a:br>
              <a:rPr lang="zh-CN" altLang="en-US" sz="2800" b="1" dirty="0">
                <a:latin typeface="Times New Roman" panose="02020603050405020304" pitchFamily="18" charset="0"/>
              </a:rPr>
            </a:br>
            <a:r>
              <a:rPr lang="zh-CN" altLang="en-US" sz="2800" b="1" dirty="0">
                <a:latin typeface="Times New Roman" panose="02020603050405020304" pitchFamily="18" charset="0"/>
              </a:rPr>
              <a:t>        以上因素中，除</a:t>
            </a:r>
            <a:r>
              <a:rPr lang="zh-CN" altLang="en-US" sz="2800" b="1" dirty="0">
                <a:solidFill>
                  <a:srgbClr val="000099"/>
                </a:solidFill>
                <a:latin typeface="Times New Roman" panose="02020603050405020304" pitchFamily="18" charset="0"/>
              </a:rPr>
              <a:t>军事订货外</a:t>
            </a:r>
            <a:r>
              <a:rPr lang="zh-CN" altLang="en-US" sz="2800" b="1" dirty="0">
                <a:latin typeface="Times New Roman" panose="02020603050405020304" pitchFamily="18" charset="0"/>
              </a:rPr>
              <a:t>，其他因素基本上是高新技术工业区的共同因素。 </a:t>
            </a:r>
            <a:endParaRPr lang="zh-CN" altLang="en-US" sz="28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3029" name="文本框 513028"/>
          <p:cNvSpPr txBox="1"/>
          <p:nvPr>
            <p:custDataLst>
              <p:tags r:id="rId2"/>
            </p:custDataLst>
          </p:nvPr>
        </p:nvSpPr>
        <p:spPr>
          <a:xfrm>
            <a:off x="323850" y="1493520"/>
            <a:ext cx="8676005" cy="4027805"/>
          </a:xfrm>
          <a:prstGeom prst="rect">
            <a:avLst/>
          </a:prstGeom>
          <a:solidFill>
            <a:schemeClr val="bg1"/>
          </a:solidFill>
          <a:ln w="9525">
            <a:noFill/>
          </a:ln>
        </p:spPr>
        <p:txBody>
          <a:bodyPr>
            <a:noAutofit/>
          </a:bodyPr>
          <a:p>
            <a:pPr>
              <a:lnSpc>
                <a:spcPct val="120000"/>
              </a:lnSpc>
              <a:spcBef>
                <a:spcPct val="0"/>
              </a:spcBef>
              <a:buFont typeface="Arial" panose="020B0604020202020204" pitchFamily="34" charset="0"/>
            </a:pPr>
            <a:r>
              <a:rPr lang="zh-CN" altLang="en-US" sz="3600" b="1" dirty="0">
                <a:solidFill>
                  <a:srgbClr val="000099"/>
                </a:solidFill>
                <a:latin typeface="黑体" panose="02010609060101010101" pitchFamily="49" charset="-122"/>
                <a:ea typeface="黑体" panose="02010609060101010101" pitchFamily="49" charset="-122"/>
              </a:rPr>
              <a:t>世界主要高新技术产业区：</a:t>
            </a:r>
            <a:endParaRPr lang="zh-CN" altLang="en-US" sz="3600" b="1" dirty="0">
              <a:solidFill>
                <a:srgbClr val="000099"/>
              </a:solidFill>
              <a:latin typeface="黑体" panose="02010609060101010101" pitchFamily="49" charset="-122"/>
              <a:ea typeface="黑体" panose="02010609060101010101" pitchFamily="49" charset="-122"/>
            </a:endParaRPr>
          </a:p>
          <a:p>
            <a:pPr>
              <a:lnSpc>
                <a:spcPct val="120000"/>
              </a:lnSpc>
              <a:spcBef>
                <a:spcPct val="0"/>
              </a:spcBef>
              <a:buFont typeface="Arial" panose="020B0604020202020204" pitchFamily="34" charset="0"/>
            </a:pPr>
            <a:r>
              <a:rPr lang="zh-CN" altLang="en-US" sz="3600" b="1" dirty="0">
                <a:latin typeface="黑体" panose="02010609060101010101" pitchFamily="49" charset="-122"/>
                <a:ea typeface="黑体" panose="02010609060101010101" pitchFamily="49" charset="-122"/>
              </a:rPr>
              <a:t>美国：硅谷；</a:t>
            </a:r>
            <a:endParaRPr lang="zh-CN" altLang="en-US" sz="3600" b="1" dirty="0">
              <a:latin typeface="黑体" panose="02010609060101010101" pitchFamily="49" charset="-122"/>
              <a:ea typeface="黑体" panose="02010609060101010101" pitchFamily="49" charset="-122"/>
            </a:endParaRPr>
          </a:p>
          <a:p>
            <a:pPr>
              <a:lnSpc>
                <a:spcPct val="120000"/>
              </a:lnSpc>
              <a:spcBef>
                <a:spcPct val="0"/>
              </a:spcBef>
              <a:buFont typeface="Arial" panose="020B0604020202020204" pitchFamily="34" charset="0"/>
            </a:pPr>
            <a:r>
              <a:rPr lang="zh-CN" altLang="en-US" sz="3600" b="1" dirty="0">
                <a:latin typeface="黑体" panose="02010609060101010101" pitchFamily="49" charset="-122"/>
                <a:ea typeface="黑体" panose="02010609060101010101" pitchFamily="49" charset="-122"/>
              </a:rPr>
              <a:t>印度：班加罗尔（“亚洲硅谷”）；</a:t>
            </a:r>
            <a:endParaRPr lang="zh-CN" altLang="en-US" sz="3600" b="1" dirty="0">
              <a:latin typeface="黑体" panose="02010609060101010101" pitchFamily="49" charset="-122"/>
              <a:ea typeface="黑体" panose="02010609060101010101" pitchFamily="49" charset="-122"/>
            </a:endParaRPr>
          </a:p>
          <a:p>
            <a:pPr>
              <a:lnSpc>
                <a:spcPct val="120000"/>
              </a:lnSpc>
              <a:spcBef>
                <a:spcPct val="0"/>
              </a:spcBef>
              <a:buFont typeface="Arial" panose="020B0604020202020204" pitchFamily="34" charset="0"/>
            </a:pPr>
            <a:r>
              <a:rPr lang="zh-CN" altLang="en-US" sz="3600" b="1" dirty="0">
                <a:latin typeface="黑体" panose="02010609060101010101" pitchFamily="49" charset="-122"/>
                <a:ea typeface="黑体" panose="02010609060101010101" pitchFamily="49" charset="-122"/>
              </a:rPr>
              <a:t>日本：硅岛（九州岛</a:t>
            </a:r>
            <a:r>
              <a:rPr lang="en-US" altLang="zh-CN" sz="3600" b="1">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、“筑波”科学城</a:t>
            </a:r>
            <a:r>
              <a:rPr lang="en-US" altLang="zh-CN" sz="3600" b="1">
                <a:latin typeface="黑体" panose="02010609060101010101" pitchFamily="49" charset="-122"/>
                <a:ea typeface="黑体" panose="02010609060101010101" pitchFamily="49" charset="-122"/>
              </a:rPr>
              <a:t>;</a:t>
            </a:r>
            <a:endParaRPr lang="en-US" altLang="zh-CN" sz="3600" b="1">
              <a:latin typeface="黑体" panose="02010609060101010101" pitchFamily="49" charset="-122"/>
              <a:ea typeface="黑体" panose="02010609060101010101" pitchFamily="49" charset="-122"/>
            </a:endParaRPr>
          </a:p>
          <a:p>
            <a:pPr>
              <a:lnSpc>
                <a:spcPct val="120000"/>
              </a:lnSpc>
              <a:spcBef>
                <a:spcPct val="0"/>
              </a:spcBef>
              <a:buFont typeface="Arial" panose="020B0604020202020204" pitchFamily="34" charset="0"/>
            </a:pPr>
            <a:r>
              <a:rPr lang="zh-CN" altLang="en-US" sz="3600" b="1" dirty="0">
                <a:latin typeface="黑体" panose="02010609060101010101" pitchFamily="49" charset="-122"/>
                <a:ea typeface="黑体" panose="02010609060101010101" pitchFamily="49" charset="-122"/>
              </a:rPr>
              <a:t>中国：中关村、台湾“新竹”科技园；</a:t>
            </a:r>
            <a:endParaRPr lang="zh-CN" altLang="en-US" sz="3600" b="1" dirty="0">
              <a:latin typeface="黑体" panose="02010609060101010101" pitchFamily="49" charset="-122"/>
              <a:ea typeface="黑体" panose="02010609060101010101" pitchFamily="49" charset="-122"/>
            </a:endParaRPr>
          </a:p>
          <a:p>
            <a:pPr>
              <a:lnSpc>
                <a:spcPct val="120000"/>
              </a:lnSpc>
              <a:spcBef>
                <a:spcPct val="0"/>
              </a:spcBef>
              <a:buFont typeface="Arial" panose="020B0604020202020204" pitchFamily="34" charset="0"/>
            </a:pPr>
            <a:r>
              <a:rPr lang="zh-CN" altLang="en-US" sz="3600" b="1" dirty="0">
                <a:latin typeface="黑体" panose="02010609060101010101" pitchFamily="49" charset="-122"/>
                <a:ea typeface="黑体" panose="02010609060101010101" pitchFamily="49" charset="-122"/>
              </a:rPr>
              <a:t>德国：慕尼黑。</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14052" name="图片 514051"/>
          <p:cNvPicPr>
            <a:picLocks noChangeAspect="1"/>
          </p:cNvPicPr>
          <p:nvPr>
            <p:custDataLst>
              <p:tags r:id="rId2"/>
            </p:custDataLst>
          </p:nvPr>
        </p:nvPicPr>
        <p:blipFill>
          <a:blip r:embed="rId3"/>
          <a:srcRect l="17308" t="2647" r="18332" b="2327"/>
          <a:stretch>
            <a:fillRect/>
          </a:stretch>
        </p:blipFill>
        <p:spPr>
          <a:xfrm>
            <a:off x="323850" y="1052513"/>
            <a:ext cx="8534400" cy="5732462"/>
          </a:xfrm>
          <a:prstGeom prst="rect">
            <a:avLst/>
          </a:prstGeom>
          <a:noFill/>
          <a:ln w="9525">
            <a:noFill/>
          </a:ln>
        </p:spPr>
      </p:pic>
      <p:sp>
        <p:nvSpPr>
          <p:cNvPr id="514053" name="椭圆 514052"/>
          <p:cNvSpPr/>
          <p:nvPr>
            <p:custDataLst>
              <p:tags r:id="rId4"/>
            </p:custDataLst>
          </p:nvPr>
        </p:nvSpPr>
        <p:spPr>
          <a:xfrm>
            <a:off x="1979613" y="3068638"/>
            <a:ext cx="3311525" cy="2520950"/>
          </a:xfrm>
          <a:prstGeom prst="ellipse">
            <a:avLst/>
          </a:prstGeom>
          <a:noFill/>
          <a:ln w="50800" cap="flat" cmpd="sng">
            <a:solidFill>
              <a:srgbClr val="FF0000"/>
            </a:solidFill>
            <a:prstDash val="solid"/>
            <a:headEnd type="none" w="med" len="med"/>
            <a:tailEnd type="none" w="med" len="med"/>
          </a:ln>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053"/>
                                        </p:tgtEl>
                                        <p:attrNameLst>
                                          <p:attrName>style.visibility</p:attrName>
                                        </p:attrNameLst>
                                      </p:cBhvr>
                                      <p:to>
                                        <p:strVal val="visible"/>
                                      </p:to>
                                    </p:set>
                                  </p:childTnLst>
                                </p:cTn>
                              </p:par>
                              <p:par>
                                <p:cTn id="11" presetID="35" presetClass="emph" presetSubtype="0" repeatCount="4000" fill="hold" nodeType="withEffect">
                                  <p:stCondLst>
                                    <p:cond delay="0"/>
                                  </p:stCondLst>
                                  <p:childTnLst>
                                    <p:anim calcmode="discrete" valueType="str">
                                      <p:cBhvr>
                                        <p:cTn id="12" dur="1000" fill="hold"/>
                                        <p:tgtEl>
                                          <p:spTgt spid="5140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15074" name="文本框 515073"/>
          <p:cNvSpPr txBox="1"/>
          <p:nvPr/>
        </p:nvSpPr>
        <p:spPr>
          <a:xfrm>
            <a:off x="179070" y="1484313"/>
            <a:ext cx="7991475" cy="2408237"/>
          </a:xfrm>
          <a:prstGeom prst="rect">
            <a:avLst/>
          </a:prstGeom>
          <a:noFill/>
          <a:ln w="9525">
            <a:noFill/>
          </a:ln>
        </p:spPr>
        <p:txBody>
          <a:bodyPr>
            <a:spAutoFit/>
          </a:bodyPr>
          <a:p>
            <a:pPr>
              <a:spcBef>
                <a:spcPct val="50000"/>
              </a:spcBef>
              <a:buFont typeface="Arial" panose="020B0604020202020204" pitchFamily="34" charset="0"/>
            </a:pPr>
            <a:r>
              <a:rPr lang="zh-CN" altLang="en-US" sz="4000" b="1" dirty="0">
                <a:solidFill>
                  <a:srgbClr val="FF0000"/>
                </a:solidFill>
                <a:latin typeface="黑体" panose="02010609060101010101" pitchFamily="49" charset="-122"/>
                <a:ea typeface="黑体" panose="02010609060101010101" pitchFamily="49" charset="-122"/>
              </a:rPr>
              <a:t>特点</a:t>
            </a:r>
            <a:r>
              <a:rPr lang="en-US" altLang="zh-CN" sz="4000" b="1">
                <a:solidFill>
                  <a:srgbClr val="FF0000"/>
                </a:solidFill>
                <a:latin typeface="黑体" panose="02010609060101010101" pitchFamily="49" charset="-122"/>
                <a:ea typeface="黑体" panose="02010609060101010101" pitchFamily="49" charset="-122"/>
              </a:rPr>
              <a:t>:</a:t>
            </a:r>
            <a:endParaRPr lang="en-US" altLang="zh-CN" sz="4000" b="1">
              <a:solidFill>
                <a:srgbClr val="FF0000"/>
              </a:solidFill>
              <a:latin typeface="黑体" panose="02010609060101010101" pitchFamily="49" charset="-122"/>
              <a:ea typeface="黑体" panose="02010609060101010101" pitchFamily="49" charset="-122"/>
            </a:endParaRPr>
          </a:p>
          <a:p>
            <a:pPr>
              <a:spcBef>
                <a:spcPct val="50000"/>
              </a:spcBef>
              <a:buFont typeface="Arial" panose="020B0604020202020204" pitchFamily="34" charset="0"/>
            </a:pPr>
            <a:r>
              <a:rPr lang="en-US" altLang="zh-CN" sz="3200" b="1">
                <a:solidFill>
                  <a:schemeClr val="tx2"/>
                </a:solidFill>
                <a:latin typeface="Arial" panose="020B0604020202020204" pitchFamily="34" charset="0"/>
              </a:rPr>
              <a:t>       </a:t>
            </a:r>
            <a:r>
              <a:rPr lang="zh-CN" altLang="en-US" sz="3200" b="1" dirty="0">
                <a:solidFill>
                  <a:schemeClr val="tx2"/>
                </a:solidFill>
                <a:latin typeface="Arial" panose="020B0604020202020204" pitchFamily="34" charset="0"/>
              </a:rPr>
              <a:t>以重工业、化学工业为中心的综合性工业区，主要工业有纺织、钢铁、机械、石油、化学、电子等。</a:t>
            </a:r>
            <a:endParaRPr lang="zh-CN" altLang="en-US" sz="3200" dirty="0">
              <a:solidFill>
                <a:schemeClr val="tx2"/>
              </a:solidFill>
              <a:latin typeface="Arial" panose="020B0604020202020204" pitchFamily="34" charset="0"/>
            </a:endParaRPr>
          </a:p>
        </p:txBody>
      </p:sp>
      <p:sp>
        <p:nvSpPr>
          <p:cNvPr id="4" name="文本框 3"/>
          <p:cNvSpPr txBox="1"/>
          <p:nvPr>
            <p:custDataLst>
              <p:tags r:id="rId3"/>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16098" name="图片 516097"/>
          <p:cNvPicPr>
            <a:picLocks noChangeAspect="1"/>
          </p:cNvPicPr>
          <p:nvPr/>
        </p:nvPicPr>
        <p:blipFill>
          <a:blip r:embed="rId3"/>
          <a:stretch>
            <a:fillRect/>
          </a:stretch>
        </p:blipFill>
        <p:spPr>
          <a:xfrm>
            <a:off x="-612775" y="0"/>
            <a:ext cx="8905875" cy="6858000"/>
          </a:xfrm>
          <a:prstGeom prst="rect">
            <a:avLst/>
          </a:prstGeom>
          <a:noFill/>
          <a:ln w="9525">
            <a:noFill/>
          </a:ln>
        </p:spPr>
      </p:pic>
      <p:graphicFrame>
        <p:nvGraphicFramePr>
          <p:cNvPr id="516099" name="对象 516098"/>
          <p:cNvGraphicFramePr>
            <a:graphicFrameLocks noChangeAspect="1"/>
          </p:cNvGraphicFramePr>
          <p:nvPr/>
        </p:nvGraphicFramePr>
        <p:xfrm>
          <a:off x="2947988" y="2554288"/>
          <a:ext cx="6196012" cy="4303712"/>
        </p:xfrm>
        <a:graphic>
          <a:graphicData uri="http://schemas.openxmlformats.org/presentationml/2006/ole">
            <mc:AlternateContent xmlns:mc="http://schemas.openxmlformats.org/markup-compatibility/2006">
              <mc:Choice xmlns:v="urn:schemas-microsoft-com:vml" Requires="v">
                <p:oleObj spid="_x0000_s3079" name="" r:id="rId4" imgW="1295400" imgH="1219200" progId="">
                  <p:embed/>
                </p:oleObj>
              </mc:Choice>
              <mc:Fallback>
                <p:oleObj name="" r:id="rId4" imgW="1295400" imgH="1219200" progId="">
                  <p:embed/>
                  <p:pic>
                    <p:nvPicPr>
                      <p:cNvPr id="0" name="图片 3078"/>
                      <p:cNvPicPr/>
                      <p:nvPr/>
                    </p:nvPicPr>
                    <p:blipFill>
                      <a:blip r:embed="rId5"/>
                      <a:stretch>
                        <a:fillRect/>
                      </a:stretch>
                    </p:blipFill>
                    <p:spPr>
                      <a:xfrm>
                        <a:off x="2947988" y="2554288"/>
                        <a:ext cx="6196012" cy="4303712"/>
                      </a:xfrm>
                      <a:prstGeom prst="rect">
                        <a:avLst/>
                      </a:prstGeom>
                      <a:noFill/>
                      <a:ln w="9525" cap="flat" cmpd="sng">
                        <a:solidFill>
                          <a:schemeClr val="hlink"/>
                        </a:solidFill>
                        <a:prstDash val="solid"/>
                        <a:miter/>
                        <a:headEnd type="none" w="med" len="med"/>
                        <a:tailEnd type="none" w="med" len="med"/>
                      </a:ln>
                    </p:spPr>
                  </p:pic>
                </p:oleObj>
              </mc:Fallback>
            </mc:AlternateContent>
          </a:graphicData>
        </a:graphic>
      </p:graphicFrame>
      <p:sp>
        <p:nvSpPr>
          <p:cNvPr id="516100" name="矩形标注 516099"/>
          <p:cNvSpPr/>
          <p:nvPr/>
        </p:nvSpPr>
        <p:spPr>
          <a:xfrm>
            <a:off x="2916238" y="5516563"/>
            <a:ext cx="1939925" cy="495300"/>
          </a:xfrm>
          <a:prstGeom prst="wedgeRectCallout">
            <a:avLst>
              <a:gd name="adj1" fmla="val 28231"/>
              <a:gd name="adj2" fmla="val -241347"/>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3200" b="1" dirty="0">
                <a:latin typeface="Tahoma" panose="020B0604030504040204" pitchFamily="34" charset="0"/>
                <a:ea typeface="黑体" panose="02010609060101010101" pitchFamily="49" charset="-122"/>
              </a:rPr>
              <a:t>莱茵河</a:t>
            </a:r>
            <a:endParaRPr lang="zh-CN" altLang="en-US" sz="3200" b="1" dirty="0">
              <a:latin typeface="Tahoma" panose="020B0604030504040204" pitchFamily="34" charset="0"/>
              <a:ea typeface="黑体" panose="02010609060101010101" pitchFamily="49" charset="-122"/>
            </a:endParaRPr>
          </a:p>
        </p:txBody>
      </p:sp>
      <p:sp>
        <p:nvSpPr>
          <p:cNvPr id="516101" name="矩形标注 516100"/>
          <p:cNvSpPr/>
          <p:nvPr/>
        </p:nvSpPr>
        <p:spPr>
          <a:xfrm>
            <a:off x="5940425" y="3068638"/>
            <a:ext cx="1939925" cy="495300"/>
          </a:xfrm>
          <a:prstGeom prst="wedgeRectCallout">
            <a:avLst>
              <a:gd name="adj1" fmla="val -68329"/>
              <a:gd name="adj2" fmla="val 120514"/>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3200" b="1" dirty="0">
                <a:latin typeface="Tahoma" panose="020B0604030504040204" pitchFamily="34" charset="0"/>
                <a:ea typeface="黑体" panose="02010609060101010101" pitchFamily="49" charset="-122"/>
              </a:rPr>
              <a:t>利珀河</a:t>
            </a:r>
            <a:endParaRPr lang="zh-CN" altLang="en-US" sz="3200" b="1" dirty="0">
              <a:latin typeface="Tahoma" panose="020B0604030504040204" pitchFamily="34" charset="0"/>
              <a:ea typeface="黑体" panose="02010609060101010101" pitchFamily="49" charset="-122"/>
            </a:endParaRPr>
          </a:p>
        </p:txBody>
      </p:sp>
      <p:sp>
        <p:nvSpPr>
          <p:cNvPr id="516102" name="矩形标注 516101"/>
          <p:cNvSpPr/>
          <p:nvPr/>
        </p:nvSpPr>
        <p:spPr>
          <a:xfrm>
            <a:off x="6372225" y="5445125"/>
            <a:ext cx="1939925" cy="495300"/>
          </a:xfrm>
          <a:prstGeom prst="wedgeRectCallout">
            <a:avLst>
              <a:gd name="adj1" fmla="val -96398"/>
              <a:gd name="adj2" fmla="val -206412"/>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3200" b="1" dirty="0">
                <a:latin typeface="Tahoma" panose="020B0604030504040204" pitchFamily="34" charset="0"/>
                <a:ea typeface="黑体" panose="02010609060101010101" pitchFamily="49" charset="-122"/>
              </a:rPr>
              <a:t>鲁尔河</a:t>
            </a:r>
            <a:endParaRPr lang="zh-CN" altLang="en-US" sz="3200" b="1" dirty="0">
              <a:latin typeface="Tahoma" panose="020B0604030504040204" pitchFamily="34" charset="0"/>
              <a:ea typeface="黑体" panose="02010609060101010101" pitchFamily="49" charset="-122"/>
            </a:endParaRPr>
          </a:p>
        </p:txBody>
      </p:sp>
      <p:sp>
        <p:nvSpPr>
          <p:cNvPr id="2" name="文本框 1"/>
          <p:cNvSpPr txBox="1"/>
          <p:nvPr>
            <p:custDataLst>
              <p:tags r:id="rId6"/>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6099"/>
                                        </p:tgtEl>
                                        <p:attrNameLst>
                                          <p:attrName>style.visibility</p:attrName>
                                        </p:attrNameLst>
                                      </p:cBhvr>
                                      <p:to>
                                        <p:strVal val="visible"/>
                                      </p:to>
                                    </p:set>
                                    <p:animEffect transition="in" filter="box(in)">
                                      <p:cBhvr>
                                        <p:cTn id="7" dur="500"/>
                                        <p:tgtEl>
                                          <p:spTgt spid="5160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6100"/>
                                        </p:tgtEl>
                                        <p:attrNameLst>
                                          <p:attrName>style.visibility</p:attrName>
                                        </p:attrNameLst>
                                      </p:cBhvr>
                                      <p:to>
                                        <p:strVal val="visible"/>
                                      </p:to>
                                    </p:set>
                                    <p:animEffect transition="in" filter="wipe(left)">
                                      <p:cBhvr>
                                        <p:cTn id="12" dur="500"/>
                                        <p:tgtEl>
                                          <p:spTgt spid="516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16102"/>
                                        </p:tgtEl>
                                        <p:attrNameLst>
                                          <p:attrName>style.visibility</p:attrName>
                                        </p:attrNameLst>
                                      </p:cBhvr>
                                      <p:to>
                                        <p:strVal val="visible"/>
                                      </p:to>
                                    </p:set>
                                    <p:animEffect transition="in" filter="wipe(right)">
                                      <p:cBhvr>
                                        <p:cTn id="17" dur="500"/>
                                        <p:tgtEl>
                                          <p:spTgt spid="5161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6101"/>
                                        </p:tgtEl>
                                        <p:attrNameLst>
                                          <p:attrName>style.visibility</p:attrName>
                                        </p:attrNameLst>
                                      </p:cBhvr>
                                      <p:to>
                                        <p:strVal val="visible"/>
                                      </p:to>
                                    </p:set>
                                    <p:animEffect transition="in" filter="wipe(up)">
                                      <p:cBhvr>
                                        <p:cTn id="22" dur="500"/>
                                        <p:tgtEl>
                                          <p:spTgt spid="516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0" grpId="0" bldLvl="0" animBg="1"/>
      <p:bldP spid="516101" grpId="0" bldLvl="0" animBg="1"/>
      <p:bldP spid="51610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550670"/>
            <a:ext cx="9144000" cy="4450080"/>
          </a:xfrm>
          <a:prstGeom prst="rect">
            <a:avLst/>
          </a:prstGeom>
        </p:spPr>
      </p:pic>
      <p:sp>
        <p:nvSpPr>
          <p:cNvPr id="517122" name="文本框 517121"/>
          <p:cNvSpPr txBox="1"/>
          <p:nvPr/>
        </p:nvSpPr>
        <p:spPr>
          <a:xfrm>
            <a:off x="323215" y="974725"/>
            <a:ext cx="8353425" cy="1703705"/>
          </a:xfrm>
          <a:prstGeom prst="rect">
            <a:avLst/>
          </a:prstGeom>
          <a:noFill/>
          <a:ln w="9525">
            <a:noFill/>
          </a:ln>
        </p:spPr>
        <p:txBody>
          <a:bodyPr>
            <a:noAutofit/>
          </a:bodyPr>
          <a:p>
            <a:pPr>
              <a:spcBef>
                <a:spcPct val="50000"/>
              </a:spcBef>
              <a:buFont typeface="Arial" panose="020B0604020202020204" pitchFamily="34" charset="0"/>
            </a:pPr>
            <a:r>
              <a:rPr lang="zh-CN" altLang="en-US" sz="3200" b="1" dirty="0">
                <a:solidFill>
                  <a:srgbClr val="000099"/>
                </a:solidFill>
                <a:latin typeface="黑体" panose="02010609060101010101" pitchFamily="49" charset="-122"/>
                <a:ea typeface="黑体" panose="02010609060101010101" pitchFamily="49" charset="-122"/>
              </a:rPr>
              <a:t>位置：</a:t>
            </a:r>
            <a:r>
              <a:rPr lang="zh-CN" altLang="en-US" sz="3200" b="1" dirty="0">
                <a:latin typeface="黑体" panose="02010609060101010101" pitchFamily="49" charset="-122"/>
                <a:ea typeface="黑体" panose="02010609060101010101" pitchFamily="49" charset="-122"/>
              </a:rPr>
              <a:t>位于德国中西部，位于莱茵河、鲁尔河和利珀河相交汇的区域。通常以（</a:t>
            </a:r>
            <a:r>
              <a:rPr lang="en-US" altLang="zh-CN" sz="3200" b="1">
                <a:latin typeface="黑体" panose="02010609060101010101" pitchFamily="49" charset="-122"/>
                <a:ea typeface="黑体" panose="02010609060101010101" pitchFamily="49" charset="-122"/>
              </a:rPr>
              <a:t>6°—10°E</a:t>
            </a:r>
            <a:r>
              <a:rPr lang="zh-CN" altLang="en-US" sz="3200" b="1" dirty="0">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52°N</a:t>
            </a:r>
            <a:r>
              <a:rPr lang="zh-CN" altLang="en-US" sz="3200" b="1" dirty="0">
                <a:latin typeface="黑体" panose="02010609060101010101" pitchFamily="49" charset="-122"/>
                <a:ea typeface="黑体" panose="02010609060101010101" pitchFamily="49" charset="-122"/>
              </a:rPr>
              <a:t>）来定位。</a:t>
            </a:r>
            <a:endParaRPr lang="zh-CN" altLang="en-US" sz="3200" b="1" dirty="0">
              <a:latin typeface="黑体" panose="02010609060101010101" pitchFamily="49" charset="-122"/>
              <a:ea typeface="黑体" panose="02010609060101010101" pitchFamily="49" charset="-122"/>
            </a:endParaRPr>
          </a:p>
        </p:txBody>
      </p:sp>
      <p:sp>
        <p:nvSpPr>
          <p:cNvPr id="517123" name="直接连接符 517122"/>
          <p:cNvSpPr/>
          <p:nvPr/>
        </p:nvSpPr>
        <p:spPr>
          <a:xfrm>
            <a:off x="1258888" y="3284538"/>
            <a:ext cx="0" cy="3024187"/>
          </a:xfrm>
          <a:prstGeom prst="line">
            <a:avLst/>
          </a:prstGeom>
          <a:ln w="38100" cap="flat" cmpd="sng">
            <a:solidFill>
              <a:schemeClr val="tx1"/>
            </a:solidFill>
            <a:prstDash val="solid"/>
            <a:headEnd type="none" w="med" len="med"/>
            <a:tailEnd type="none" w="med" len="med"/>
          </a:ln>
        </p:spPr>
      </p:sp>
      <p:sp>
        <p:nvSpPr>
          <p:cNvPr id="517124" name="直接连接符 517123"/>
          <p:cNvSpPr/>
          <p:nvPr/>
        </p:nvSpPr>
        <p:spPr>
          <a:xfrm>
            <a:off x="5364163" y="3141663"/>
            <a:ext cx="0" cy="3095625"/>
          </a:xfrm>
          <a:prstGeom prst="line">
            <a:avLst/>
          </a:prstGeom>
          <a:ln w="38100" cap="flat" cmpd="sng">
            <a:solidFill>
              <a:schemeClr val="tx1"/>
            </a:solidFill>
            <a:prstDash val="solid"/>
            <a:headEnd type="none" w="med" len="med"/>
            <a:tailEnd type="none" w="med" len="med"/>
          </a:ln>
        </p:spPr>
      </p:sp>
      <p:sp>
        <p:nvSpPr>
          <p:cNvPr id="517125" name="直接连接符 517124"/>
          <p:cNvSpPr/>
          <p:nvPr/>
        </p:nvSpPr>
        <p:spPr>
          <a:xfrm>
            <a:off x="1042988" y="3573463"/>
            <a:ext cx="4824412" cy="0"/>
          </a:xfrm>
          <a:prstGeom prst="line">
            <a:avLst/>
          </a:prstGeom>
          <a:ln w="38100" cap="flat" cmpd="sng">
            <a:solidFill>
              <a:schemeClr val="tx1"/>
            </a:solidFill>
            <a:prstDash val="solid"/>
            <a:headEnd type="none" w="med" len="med"/>
            <a:tailEnd type="none" w="med" len="med"/>
          </a:ln>
        </p:spPr>
      </p:sp>
      <p:sp>
        <p:nvSpPr>
          <p:cNvPr id="517126" name="直接连接符 517125"/>
          <p:cNvSpPr/>
          <p:nvPr/>
        </p:nvSpPr>
        <p:spPr>
          <a:xfrm>
            <a:off x="755650" y="6165850"/>
            <a:ext cx="5040313" cy="0"/>
          </a:xfrm>
          <a:prstGeom prst="line">
            <a:avLst/>
          </a:prstGeom>
          <a:ln w="38100" cap="flat" cmpd="sng">
            <a:solidFill>
              <a:schemeClr val="tx1"/>
            </a:solidFill>
            <a:prstDash val="solid"/>
            <a:headEnd type="none" w="med" len="med"/>
            <a:tailEnd type="none" w="med" len="med"/>
          </a:ln>
        </p:spPr>
      </p:sp>
      <p:sp>
        <p:nvSpPr>
          <p:cNvPr id="517127" name="文本框 517126"/>
          <p:cNvSpPr txBox="1"/>
          <p:nvPr/>
        </p:nvSpPr>
        <p:spPr>
          <a:xfrm>
            <a:off x="971550" y="2755900"/>
            <a:ext cx="1296988"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solidFill>
                  <a:srgbClr val="000099"/>
                </a:solidFill>
                <a:latin typeface="Times New Roman" panose="02020603050405020304" pitchFamily="18" charset="0"/>
              </a:rPr>
              <a:t>6°E</a:t>
            </a:r>
            <a:endParaRPr lang="en-US" altLang="zh-CN" sz="2400" b="1">
              <a:solidFill>
                <a:srgbClr val="000099"/>
              </a:solidFill>
              <a:latin typeface="Times New Roman" panose="02020603050405020304" pitchFamily="18" charset="0"/>
            </a:endParaRPr>
          </a:p>
        </p:txBody>
      </p:sp>
      <p:sp>
        <p:nvSpPr>
          <p:cNvPr id="517128" name="文本框 517127"/>
          <p:cNvSpPr txBox="1"/>
          <p:nvPr/>
        </p:nvSpPr>
        <p:spPr>
          <a:xfrm>
            <a:off x="5938838" y="5851525"/>
            <a:ext cx="1296987"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solidFill>
                  <a:srgbClr val="000099"/>
                </a:solidFill>
                <a:latin typeface="Times New Roman" panose="02020603050405020304" pitchFamily="18" charset="0"/>
              </a:rPr>
              <a:t>50°N</a:t>
            </a:r>
            <a:endParaRPr lang="en-US" altLang="zh-CN" sz="2400" b="1">
              <a:solidFill>
                <a:srgbClr val="000099"/>
              </a:solidFill>
              <a:latin typeface="Times New Roman" panose="02020603050405020304" pitchFamily="18" charset="0"/>
            </a:endParaRPr>
          </a:p>
        </p:txBody>
      </p:sp>
      <p:sp>
        <p:nvSpPr>
          <p:cNvPr id="517129" name="文本框 517128"/>
          <p:cNvSpPr txBox="1"/>
          <p:nvPr/>
        </p:nvSpPr>
        <p:spPr>
          <a:xfrm>
            <a:off x="6084888" y="3332163"/>
            <a:ext cx="1296987"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solidFill>
                  <a:srgbClr val="000099"/>
                </a:solidFill>
                <a:latin typeface="Times New Roman" panose="02020603050405020304" pitchFamily="18" charset="0"/>
              </a:rPr>
              <a:t>52°N</a:t>
            </a:r>
            <a:endParaRPr lang="en-US" altLang="zh-CN" sz="2400" b="1">
              <a:solidFill>
                <a:srgbClr val="000099"/>
              </a:solidFill>
              <a:latin typeface="Times New Roman" panose="02020603050405020304" pitchFamily="18" charset="0"/>
            </a:endParaRPr>
          </a:p>
        </p:txBody>
      </p:sp>
      <p:sp>
        <p:nvSpPr>
          <p:cNvPr id="517130" name="文本框 517129"/>
          <p:cNvSpPr txBox="1"/>
          <p:nvPr/>
        </p:nvSpPr>
        <p:spPr>
          <a:xfrm>
            <a:off x="4859338" y="2565400"/>
            <a:ext cx="1296987"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solidFill>
                  <a:srgbClr val="000099"/>
                </a:solidFill>
                <a:latin typeface="Times New Roman" panose="02020603050405020304" pitchFamily="18" charset="0"/>
              </a:rPr>
              <a:t>10°E</a:t>
            </a:r>
            <a:endParaRPr lang="en-US" altLang="zh-CN" sz="2400" b="1">
              <a:solidFill>
                <a:srgbClr val="000099"/>
              </a:solidFill>
              <a:latin typeface="Times New Roman" panose="02020603050405020304" pitchFamily="18" charset="0"/>
            </a:endParaRPr>
          </a:p>
        </p:txBody>
      </p:sp>
      <p:sp>
        <p:nvSpPr>
          <p:cNvPr id="517131" name="椭圆 517130"/>
          <p:cNvSpPr/>
          <p:nvPr/>
        </p:nvSpPr>
        <p:spPr>
          <a:xfrm>
            <a:off x="1620838" y="3716338"/>
            <a:ext cx="2087562" cy="1008062"/>
          </a:xfrm>
          <a:prstGeom prst="ellipse">
            <a:avLst/>
          </a:prstGeom>
          <a:solidFill>
            <a:srgbClr val="FF0000"/>
          </a:solidFill>
          <a:ln w="9525" cap="flat" cmpd="sng">
            <a:solidFill>
              <a:schemeClr val="tx1"/>
            </a:solidFill>
            <a:prstDash val="solid"/>
            <a:headEnd type="none" w="med" len="med"/>
            <a:tailEnd type="none" w="med" len="med"/>
          </a:ln>
        </p:spPr>
        <p:txBody>
          <a:bodyPr/>
          <a:p>
            <a:endParaRPr lang="zh-CN" altLang="en-US"/>
          </a:p>
        </p:txBody>
      </p:sp>
      <p:sp>
        <p:nvSpPr>
          <p:cNvPr id="4" name="文本框 3"/>
          <p:cNvSpPr txBox="1"/>
          <p:nvPr>
            <p:custDataLst>
              <p:tags r:id="rId3"/>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283018" y="1779270"/>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工业的出现和</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发展</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矩形 1"/>
          <p:cNvSpPr/>
          <p:nvPr/>
        </p:nvSpPr>
        <p:spPr>
          <a:xfrm>
            <a:off x="1283018" y="281940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产业类型及其分</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布</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283018" y="385953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影响工业分布的因素及其</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变化</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18146" name="文本框 518145">
            <a:hlinkClick r:id="rId3" action="ppaction://hlinksldjump"/>
          </p:cNvPr>
          <p:cNvSpPr txBox="1"/>
          <p:nvPr/>
        </p:nvSpPr>
        <p:spPr>
          <a:xfrm>
            <a:off x="971550" y="1341438"/>
            <a:ext cx="3771900" cy="701675"/>
          </a:xfrm>
          <a:prstGeom prst="rect">
            <a:avLst/>
          </a:prstGeom>
          <a:noFill/>
          <a:ln w="9525">
            <a:noFill/>
          </a:ln>
        </p:spPr>
        <p:txBody>
          <a:bodyPr>
            <a:spAutoFit/>
          </a:bodyPr>
          <a:p>
            <a:pPr>
              <a:spcBef>
                <a:spcPct val="50000"/>
              </a:spcBef>
              <a:buFont typeface="Arial" panose="020B0604020202020204" pitchFamily="34" charset="0"/>
            </a:pPr>
            <a:r>
              <a:rPr lang="zh-CN" altLang="en-US" sz="4000" b="1" dirty="0">
                <a:solidFill>
                  <a:srgbClr val="000099"/>
                </a:solidFill>
                <a:latin typeface="黑体" panose="02010609060101010101" pitchFamily="49" charset="-122"/>
                <a:ea typeface="黑体" panose="02010609060101010101" pitchFamily="49" charset="-122"/>
              </a:rPr>
              <a:t>区位优势：</a:t>
            </a:r>
            <a:r>
              <a:rPr lang="zh-CN" altLang="en-US" sz="4000" dirty="0">
                <a:solidFill>
                  <a:srgbClr val="000099"/>
                </a:solidFill>
                <a:latin typeface="黑体" panose="02010609060101010101" pitchFamily="49" charset="-122"/>
                <a:ea typeface="黑体" panose="02010609060101010101" pitchFamily="49" charset="-122"/>
              </a:rPr>
              <a:t> </a:t>
            </a:r>
            <a:endParaRPr lang="zh-CN" altLang="en-US" sz="4000" dirty="0">
              <a:solidFill>
                <a:srgbClr val="000099"/>
              </a:solidFill>
              <a:latin typeface="黑体" panose="02010609060101010101" pitchFamily="49" charset="-122"/>
              <a:ea typeface="黑体" panose="02010609060101010101" pitchFamily="49" charset="-122"/>
            </a:endParaRPr>
          </a:p>
        </p:txBody>
      </p:sp>
      <p:sp>
        <p:nvSpPr>
          <p:cNvPr id="518147" name="文本框 518146"/>
          <p:cNvSpPr txBox="1"/>
          <p:nvPr/>
        </p:nvSpPr>
        <p:spPr>
          <a:xfrm>
            <a:off x="971550" y="2276475"/>
            <a:ext cx="50212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latin typeface="隶书" panose="02010509060101010101" pitchFamily="49" charset="-122"/>
                <a:ea typeface="隶书" panose="02010509060101010101" pitchFamily="49" charset="-122"/>
              </a:rPr>
              <a:t>1</a:t>
            </a:r>
            <a:r>
              <a:rPr lang="zh-CN" altLang="en-US" sz="4000" b="1" dirty="0">
                <a:solidFill>
                  <a:srgbClr val="9900CC"/>
                </a:solidFill>
                <a:latin typeface="隶书" panose="02010509060101010101" pitchFamily="49" charset="-122"/>
                <a:ea typeface="隶书" panose="02010509060101010101" pitchFamily="49" charset="-122"/>
              </a:rPr>
              <a:t>、丰富的煤炭资源</a:t>
            </a:r>
            <a:endParaRPr lang="zh-CN" altLang="en-US" sz="4000" b="1" dirty="0">
              <a:solidFill>
                <a:srgbClr val="9900CC"/>
              </a:solidFill>
              <a:latin typeface="隶书" panose="02010509060101010101" pitchFamily="49" charset="-122"/>
              <a:ea typeface="隶书" panose="02010509060101010101" pitchFamily="49" charset="-122"/>
            </a:endParaRPr>
          </a:p>
        </p:txBody>
      </p:sp>
      <p:sp>
        <p:nvSpPr>
          <p:cNvPr id="518148" name="文本框 518147"/>
          <p:cNvSpPr txBox="1"/>
          <p:nvPr/>
        </p:nvSpPr>
        <p:spPr>
          <a:xfrm>
            <a:off x="900113" y="4365625"/>
            <a:ext cx="6400800"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4</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、便捷的水陆交通</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49" name="文本框 518148"/>
          <p:cNvSpPr txBox="1"/>
          <p:nvPr/>
        </p:nvSpPr>
        <p:spPr>
          <a:xfrm>
            <a:off x="971550" y="2997200"/>
            <a:ext cx="48053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2</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、离铁矿区较近</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50" name="文本框 518149"/>
          <p:cNvSpPr txBox="1"/>
          <p:nvPr/>
        </p:nvSpPr>
        <p:spPr>
          <a:xfrm>
            <a:off x="971550" y="3716338"/>
            <a:ext cx="5562600"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3</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、充足的水源</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52" name="矩形 518151"/>
          <p:cNvSpPr/>
          <p:nvPr/>
        </p:nvSpPr>
        <p:spPr>
          <a:xfrm>
            <a:off x="900113" y="5084763"/>
            <a:ext cx="3497262" cy="701675"/>
          </a:xfrm>
          <a:prstGeom prst="rect">
            <a:avLst/>
          </a:prstGeom>
          <a:noFill/>
          <a:ln w="9525">
            <a:noFill/>
          </a:ln>
        </p:spPr>
        <p:txBody>
          <a:bodyPr wrap="none" anchor="t" anchorCtr="0">
            <a:spAutoFit/>
          </a:bodyPr>
          <a:p>
            <a:pPr>
              <a:spcBef>
                <a:spcPct val="0"/>
              </a:spcBef>
              <a:buFont typeface="Arial" panose="020B0604020202020204" pitchFamily="34" charset="0"/>
            </a:pPr>
            <a:r>
              <a:rPr lang="en-US" altLang="zh-CN" sz="4000" b="1">
                <a:solidFill>
                  <a:srgbClr val="9900CC"/>
                </a:solidFill>
                <a:latin typeface="隶书" panose="02010509060101010101" pitchFamily="49" charset="-122"/>
                <a:ea typeface="隶书" panose="02010509060101010101" pitchFamily="49" charset="-122"/>
              </a:rPr>
              <a:t>5</a:t>
            </a:r>
            <a:r>
              <a:rPr lang="zh-CN" altLang="en-US" sz="4000" b="1" dirty="0">
                <a:solidFill>
                  <a:srgbClr val="9900CC"/>
                </a:solidFill>
                <a:latin typeface="隶书" panose="02010509060101010101" pitchFamily="49" charset="-122"/>
                <a:ea typeface="隶书" panose="02010509060101010101" pitchFamily="49" charset="-122"/>
              </a:rPr>
              <a:t>、广阔的市场</a:t>
            </a:r>
            <a:endParaRPr lang="zh-CN" altLang="en-US" sz="4000" b="1" dirty="0">
              <a:solidFill>
                <a:srgbClr val="9900CC"/>
              </a:solidFill>
              <a:latin typeface="隶书" panose="02010509060101010101" pitchFamily="49" charset="-122"/>
              <a:ea typeface="隶书" panose="02010509060101010101" pitchFamily="49" charset="-122"/>
            </a:endParaRPr>
          </a:p>
        </p:txBody>
      </p:sp>
      <p:sp>
        <p:nvSpPr>
          <p:cNvPr id="518153" name="文本框 518152"/>
          <p:cNvSpPr txBox="1"/>
          <p:nvPr/>
        </p:nvSpPr>
        <p:spPr>
          <a:xfrm>
            <a:off x="971550" y="2276475"/>
            <a:ext cx="50212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latin typeface="隶书" panose="02010509060101010101" pitchFamily="49" charset="-122"/>
                <a:ea typeface="隶书" panose="02010509060101010101" pitchFamily="49" charset="-122"/>
              </a:rPr>
              <a:t>1</a:t>
            </a:r>
            <a:r>
              <a:rPr lang="zh-CN" altLang="en-US" sz="4000" b="1" dirty="0">
                <a:solidFill>
                  <a:srgbClr val="9900CC"/>
                </a:solidFill>
                <a:latin typeface="隶书" panose="02010509060101010101" pitchFamily="49" charset="-122"/>
                <a:ea typeface="隶书" panose="02010509060101010101" pitchFamily="49" charset="-122"/>
              </a:rPr>
              <a:t>、丰富的煤炭资源</a:t>
            </a:r>
            <a:endParaRPr lang="zh-CN" altLang="en-US" sz="4000" b="1" dirty="0">
              <a:solidFill>
                <a:srgbClr val="9900CC"/>
              </a:solidFill>
              <a:latin typeface="隶书" panose="02010509060101010101" pitchFamily="49" charset="-122"/>
              <a:ea typeface="隶书" panose="02010509060101010101" pitchFamily="49" charset="-122"/>
            </a:endParaRPr>
          </a:p>
        </p:txBody>
      </p:sp>
      <p:sp>
        <p:nvSpPr>
          <p:cNvPr id="518154" name="文本框 518153"/>
          <p:cNvSpPr txBox="1"/>
          <p:nvPr/>
        </p:nvSpPr>
        <p:spPr>
          <a:xfrm>
            <a:off x="971550" y="2997200"/>
            <a:ext cx="48053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2</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、离铁矿区较近</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55" name="文本框 518154"/>
          <p:cNvSpPr txBox="1"/>
          <p:nvPr/>
        </p:nvSpPr>
        <p:spPr>
          <a:xfrm>
            <a:off x="971550" y="3716338"/>
            <a:ext cx="5562600"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3</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、充足的水源</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56" name="文本框 518155"/>
          <p:cNvSpPr txBox="1"/>
          <p:nvPr/>
        </p:nvSpPr>
        <p:spPr>
          <a:xfrm>
            <a:off x="971550" y="2276475"/>
            <a:ext cx="50212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latin typeface="隶书" panose="02010509060101010101" pitchFamily="49" charset="-122"/>
                <a:ea typeface="隶书" panose="02010509060101010101" pitchFamily="49" charset="-122"/>
              </a:rPr>
              <a:t>1</a:t>
            </a:r>
            <a:r>
              <a:rPr lang="zh-CN" altLang="en-US" sz="4000" b="1" dirty="0">
                <a:solidFill>
                  <a:srgbClr val="9900CC"/>
                </a:solidFill>
                <a:latin typeface="隶书" panose="02010509060101010101" pitchFamily="49" charset="-122"/>
                <a:ea typeface="隶书" panose="02010509060101010101" pitchFamily="49" charset="-122"/>
              </a:rPr>
              <a:t>、丰富的煤炭资源</a:t>
            </a:r>
            <a:endParaRPr lang="zh-CN" altLang="en-US" sz="4000" b="1" dirty="0">
              <a:solidFill>
                <a:srgbClr val="9900CC"/>
              </a:solidFill>
              <a:latin typeface="隶书" panose="02010509060101010101" pitchFamily="49" charset="-122"/>
              <a:ea typeface="隶书" panose="02010509060101010101" pitchFamily="49" charset="-122"/>
            </a:endParaRPr>
          </a:p>
        </p:txBody>
      </p:sp>
      <p:sp>
        <p:nvSpPr>
          <p:cNvPr id="518157" name="文本框 518156"/>
          <p:cNvSpPr txBox="1"/>
          <p:nvPr/>
        </p:nvSpPr>
        <p:spPr>
          <a:xfrm>
            <a:off x="971550" y="2997200"/>
            <a:ext cx="48053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2</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、离铁矿区较近</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58" name="文本框 518157"/>
          <p:cNvSpPr txBox="1"/>
          <p:nvPr/>
        </p:nvSpPr>
        <p:spPr>
          <a:xfrm>
            <a:off x="900113" y="4365625"/>
            <a:ext cx="6400800"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4</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、便捷的水陆交通</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59" name="文本框 518158"/>
          <p:cNvSpPr txBox="1"/>
          <p:nvPr/>
        </p:nvSpPr>
        <p:spPr>
          <a:xfrm>
            <a:off x="971550" y="3716338"/>
            <a:ext cx="5562600"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3</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、充足的水源</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518160" name="文本框 518159"/>
          <p:cNvSpPr txBox="1"/>
          <p:nvPr/>
        </p:nvSpPr>
        <p:spPr>
          <a:xfrm>
            <a:off x="971550" y="2276475"/>
            <a:ext cx="50212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latin typeface="隶书" panose="02010509060101010101" pitchFamily="49" charset="-122"/>
                <a:ea typeface="隶书" panose="02010509060101010101" pitchFamily="49" charset="-122"/>
              </a:rPr>
              <a:t>1</a:t>
            </a:r>
            <a:r>
              <a:rPr lang="zh-CN" altLang="en-US" sz="4000" b="1" dirty="0">
                <a:solidFill>
                  <a:srgbClr val="9900CC"/>
                </a:solidFill>
                <a:latin typeface="隶书" panose="02010509060101010101" pitchFamily="49" charset="-122"/>
                <a:ea typeface="隶书" panose="02010509060101010101" pitchFamily="49" charset="-122"/>
              </a:rPr>
              <a:t>、丰富的煤炭资源</a:t>
            </a:r>
            <a:endParaRPr lang="zh-CN" altLang="en-US" sz="4000" b="1" dirty="0">
              <a:solidFill>
                <a:srgbClr val="9900CC"/>
              </a:solidFill>
              <a:latin typeface="隶书" panose="02010509060101010101" pitchFamily="49" charset="-122"/>
              <a:ea typeface="隶书" panose="02010509060101010101" pitchFamily="49" charset="-122"/>
            </a:endParaRPr>
          </a:p>
        </p:txBody>
      </p:sp>
      <p:sp>
        <p:nvSpPr>
          <p:cNvPr id="518161" name="文本框 518160"/>
          <p:cNvSpPr txBox="1"/>
          <p:nvPr/>
        </p:nvSpPr>
        <p:spPr>
          <a:xfrm>
            <a:off x="971550" y="2997200"/>
            <a:ext cx="4805363" cy="701675"/>
          </a:xfrm>
          <a:prstGeom prst="rect">
            <a:avLst/>
          </a:prstGeom>
          <a:noFill/>
          <a:ln w="9525">
            <a:noFill/>
          </a:ln>
        </p:spPr>
        <p:txBody>
          <a:bodyPr>
            <a:spAutoFit/>
          </a:bodyPr>
          <a:p>
            <a:pPr>
              <a:spcBef>
                <a:spcPct val="50000"/>
              </a:spcBef>
              <a:buFont typeface="Arial" panose="020B0604020202020204" pitchFamily="34" charset="0"/>
            </a:pPr>
            <a:r>
              <a:rPr lang="en-US" altLang="zh-CN" sz="4000" b="1">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2</a:t>
            </a:r>
            <a:r>
              <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rPr>
              <a:t>、离铁矿区较近</a:t>
            </a:r>
            <a:endParaRPr lang="zh-CN" altLang="en-US" sz="4000" b="1" dirty="0">
              <a:solidFill>
                <a:srgbClr val="9900CC"/>
              </a:solidFill>
              <a:effectLst>
                <a:outerShdw blurRad="38100" dist="38100" dir="2700000">
                  <a:srgbClr val="C0C0C0"/>
                </a:outerShdw>
              </a:effectLst>
              <a:latin typeface="隶书" panose="02010509060101010101" pitchFamily="49" charset="-122"/>
              <a:ea typeface="隶书" panose="02010509060101010101" pitchFamily="49" charset="-122"/>
            </a:endParaRPr>
          </a:p>
        </p:txBody>
      </p:sp>
      <p:sp>
        <p:nvSpPr>
          <p:cNvPr id="2" name="文本框 1"/>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19171" name="矩形 519170"/>
          <p:cNvSpPr/>
          <p:nvPr/>
        </p:nvSpPr>
        <p:spPr>
          <a:xfrm>
            <a:off x="4279900" y="1268413"/>
            <a:ext cx="2524125" cy="641350"/>
          </a:xfrm>
          <a:prstGeom prst="rect">
            <a:avLst/>
          </a:prstGeom>
          <a:noFill/>
          <a:ln w="9525">
            <a:noFill/>
          </a:ln>
        </p:spPr>
        <p:txBody>
          <a:bodyPr>
            <a:spAutoFit/>
          </a:bodyPr>
          <a:p>
            <a:pPr>
              <a:spcBef>
                <a:spcPct val="0"/>
              </a:spcBef>
              <a:buFont typeface="Arial" panose="020B0604020202020204" pitchFamily="34" charset="0"/>
            </a:pPr>
            <a:r>
              <a:rPr lang="zh-CN" altLang="en-US" sz="3600" b="1" dirty="0">
                <a:solidFill>
                  <a:srgbClr val="000099"/>
                </a:solidFill>
                <a:latin typeface="Times New Roman" panose="02020603050405020304" pitchFamily="18" charset="0"/>
                <a:ea typeface="黑体" panose="02010609060101010101" pitchFamily="49" charset="-122"/>
              </a:rPr>
              <a:t>鲁尔煤田</a:t>
            </a:r>
            <a:endParaRPr lang="zh-CN" altLang="en-US" sz="3600" b="1" dirty="0">
              <a:solidFill>
                <a:srgbClr val="000099"/>
              </a:solidFill>
              <a:latin typeface="Times New Roman" panose="02020603050405020304" pitchFamily="18" charset="0"/>
              <a:ea typeface="黑体" panose="02010609060101010101" pitchFamily="49" charset="-122"/>
            </a:endParaRPr>
          </a:p>
        </p:txBody>
      </p:sp>
      <p:sp>
        <p:nvSpPr>
          <p:cNvPr id="519172" name="矩形 519171"/>
          <p:cNvSpPr/>
          <p:nvPr/>
        </p:nvSpPr>
        <p:spPr>
          <a:xfrm>
            <a:off x="250825" y="1341438"/>
            <a:ext cx="3746500" cy="579437"/>
          </a:xfrm>
          <a:prstGeom prst="rect">
            <a:avLst/>
          </a:prstGeom>
          <a:noFill/>
          <a:ln w="9525">
            <a:noFill/>
          </a:ln>
        </p:spPr>
        <p:txBody>
          <a:bodyPr>
            <a:spAutoFit/>
          </a:bodyPr>
          <a:p>
            <a:pPr>
              <a:spcBef>
                <a:spcPct val="0"/>
              </a:spcBef>
              <a:buFont typeface="Arial" panose="020B0604020202020204" pitchFamily="34" charset="0"/>
            </a:pPr>
            <a:r>
              <a:rPr lang="en-US" altLang="zh-CN" sz="3200" b="1" dirty="0">
                <a:solidFill>
                  <a:srgbClr val="000099"/>
                </a:solidFill>
                <a:latin typeface="黑体" panose="02010609060101010101" pitchFamily="49" charset="-122"/>
                <a:ea typeface="黑体" panose="02010609060101010101" pitchFamily="49" charset="-122"/>
              </a:rPr>
              <a:t>1</a:t>
            </a:r>
            <a:r>
              <a:rPr lang="zh-CN" altLang="en-US" sz="3200" b="1" dirty="0">
                <a:solidFill>
                  <a:srgbClr val="000099"/>
                </a:solidFill>
                <a:latin typeface="黑体" panose="02010609060101010101" pitchFamily="49" charset="-122"/>
                <a:ea typeface="黑体" panose="02010609060101010101" pitchFamily="49" charset="-122"/>
              </a:rPr>
              <a:t>、丰富的煤炭资源</a:t>
            </a:r>
            <a:endParaRPr lang="zh-CN" altLang="en-US" sz="3200" b="1" dirty="0">
              <a:solidFill>
                <a:srgbClr val="000099"/>
              </a:solidFill>
              <a:latin typeface="黑体" panose="02010609060101010101" pitchFamily="49" charset="-122"/>
              <a:ea typeface="黑体" panose="02010609060101010101" pitchFamily="49" charset="-122"/>
            </a:endParaRPr>
          </a:p>
        </p:txBody>
      </p:sp>
      <p:pic>
        <p:nvPicPr>
          <p:cNvPr id="519173" name="图片 519172" descr="鲁尔区煤矿"/>
          <p:cNvPicPr>
            <a:picLocks noChangeAspect="1"/>
          </p:cNvPicPr>
          <p:nvPr/>
        </p:nvPicPr>
        <p:blipFill>
          <a:blip r:embed="rId3">
            <a:lum contrast="36000"/>
          </a:blip>
          <a:srcRect l="952" t="10159" b="21269"/>
          <a:stretch>
            <a:fillRect/>
          </a:stretch>
        </p:blipFill>
        <p:spPr>
          <a:xfrm>
            <a:off x="304800" y="2514600"/>
            <a:ext cx="8229600" cy="4343400"/>
          </a:xfrm>
          <a:prstGeom prst="rect">
            <a:avLst/>
          </a:prstGeom>
          <a:noFill/>
          <a:ln w="9525" cap="flat" cmpd="sng">
            <a:solidFill>
              <a:schemeClr val="hlink"/>
            </a:solidFill>
            <a:prstDash val="solid"/>
            <a:miter/>
            <a:headEnd type="none" w="med" len="med"/>
            <a:tailEnd type="none" w="med" len="med"/>
          </a:ln>
        </p:spPr>
      </p:pic>
      <p:graphicFrame>
        <p:nvGraphicFramePr>
          <p:cNvPr id="519174" name="对象 519173"/>
          <p:cNvGraphicFramePr>
            <a:graphicFrameLocks noChangeAspect="1"/>
          </p:cNvGraphicFramePr>
          <p:nvPr/>
        </p:nvGraphicFramePr>
        <p:xfrm>
          <a:off x="161925" y="2079625"/>
          <a:ext cx="5634038" cy="4778375"/>
        </p:xfrm>
        <a:graphic>
          <a:graphicData uri="http://schemas.openxmlformats.org/presentationml/2006/ole">
            <mc:AlternateContent xmlns:mc="http://schemas.openxmlformats.org/markup-compatibility/2006">
              <mc:Choice xmlns:v="urn:schemas-microsoft-com:vml" Requires="v">
                <p:oleObj spid="_x0000_s3078" name="" r:id="rId4" imgW="4876800" imgH="5229225" progId="">
                  <p:embed/>
                </p:oleObj>
              </mc:Choice>
              <mc:Fallback>
                <p:oleObj name="" r:id="rId4" imgW="4876800" imgH="5229225" progId="">
                  <p:embed/>
                  <p:pic>
                    <p:nvPicPr>
                      <p:cNvPr id="0" name="图片 3077"/>
                      <p:cNvPicPr/>
                      <p:nvPr/>
                    </p:nvPicPr>
                    <p:blipFill>
                      <a:blip r:embed="rId5"/>
                      <a:stretch>
                        <a:fillRect/>
                      </a:stretch>
                    </p:blipFill>
                    <p:spPr>
                      <a:xfrm>
                        <a:off x="161925" y="2079625"/>
                        <a:ext cx="5634038" cy="4778375"/>
                      </a:xfrm>
                      <a:prstGeom prst="rect">
                        <a:avLst/>
                      </a:prstGeom>
                      <a:noFill/>
                      <a:ln w="38100">
                        <a:noFill/>
                        <a:miter/>
                      </a:ln>
                    </p:spPr>
                  </p:pic>
                </p:oleObj>
              </mc:Fallback>
            </mc:AlternateContent>
          </a:graphicData>
        </a:graphic>
      </p:graphicFrame>
      <p:sp>
        <p:nvSpPr>
          <p:cNvPr id="519175" name="文本框 519174"/>
          <p:cNvSpPr txBox="1"/>
          <p:nvPr/>
        </p:nvSpPr>
        <p:spPr>
          <a:xfrm>
            <a:off x="5788025" y="1916113"/>
            <a:ext cx="3176588" cy="4879975"/>
          </a:xfrm>
          <a:prstGeom prst="rect">
            <a:avLst/>
          </a:prstGeom>
          <a:solidFill>
            <a:srgbClr val="FFFF66"/>
          </a:solidFill>
          <a:ln w="9525" cap="flat" cmpd="sng">
            <a:solidFill>
              <a:schemeClr val="accent2"/>
            </a:solidFill>
            <a:prstDash val="solid"/>
            <a:miter/>
            <a:headEnd type="none" w="med" len="med"/>
            <a:tailEnd type="none" w="med" len="med"/>
          </a:ln>
        </p:spPr>
        <p:txBody>
          <a:bodyPr>
            <a:spAutoFit/>
          </a:bodyPr>
          <a:p>
            <a:pPr>
              <a:lnSpc>
                <a:spcPct val="140000"/>
              </a:lnSpc>
              <a:spcBef>
                <a:spcPct val="0"/>
              </a:spcBef>
              <a:buFont typeface="Arial" panose="020B0604020202020204" pitchFamily="34" charset="0"/>
            </a:pPr>
            <a:r>
              <a:rPr lang="en-US" altLang="zh-CN" sz="3200" b="1" dirty="0">
                <a:effectLst>
                  <a:outerShdw blurRad="38100" dist="38100" dir="2700000">
                    <a:srgbClr val="FFFFFF"/>
                  </a:outerShdw>
                </a:effectLst>
                <a:latin typeface="黑体" panose="02010609060101010101" pitchFamily="49" charset="-122"/>
                <a:ea typeface="黑体" panose="02010609060101010101" pitchFamily="49" charset="-122"/>
              </a:rPr>
              <a:t>    </a:t>
            </a:r>
            <a:r>
              <a:rPr lang="zh-CN" altLang="en-US" sz="3200" b="1" dirty="0">
                <a:effectLst>
                  <a:outerShdw blurRad="38100" dist="38100" dir="2700000">
                    <a:srgbClr val="FFFFFF"/>
                  </a:outerShdw>
                </a:effectLst>
                <a:latin typeface="黑体" panose="02010609060101010101" pitchFamily="49" charset="-122"/>
                <a:ea typeface="黑体" panose="02010609060101010101" pitchFamily="49" charset="-122"/>
              </a:rPr>
              <a:t>鲁尔区煤炭地质储量为</a:t>
            </a:r>
            <a:r>
              <a:rPr lang="en-US" altLang="zh-CN" sz="3200" b="1" dirty="0">
                <a:effectLst>
                  <a:outerShdw blurRad="38100" dist="38100" dir="2700000">
                    <a:srgbClr val="FFFFFF"/>
                  </a:outerShdw>
                </a:effectLst>
                <a:latin typeface="黑体" panose="02010609060101010101" pitchFamily="49" charset="-122"/>
                <a:ea typeface="黑体" panose="02010609060101010101" pitchFamily="49" charset="-122"/>
              </a:rPr>
              <a:t>2190</a:t>
            </a:r>
            <a:r>
              <a:rPr lang="zh-CN" altLang="en-US" sz="3200" b="1" dirty="0">
                <a:effectLst>
                  <a:outerShdw blurRad="38100" dist="38100" dir="2700000">
                    <a:srgbClr val="FFFFFF"/>
                  </a:outerShdw>
                </a:effectLst>
                <a:latin typeface="黑体" panose="02010609060101010101" pitchFamily="49" charset="-122"/>
                <a:ea typeface="黑体" panose="02010609060101010101" pitchFamily="49" charset="-122"/>
              </a:rPr>
              <a:t>亿吨，占全国总储量的</a:t>
            </a:r>
            <a:r>
              <a:rPr lang="en-US" altLang="zh-CN" sz="3200" b="1" dirty="0">
                <a:solidFill>
                  <a:srgbClr val="FF3300"/>
                </a:solidFill>
                <a:effectLst>
                  <a:outerShdw blurRad="38100" dist="38100" dir="2700000">
                    <a:srgbClr val="000000"/>
                  </a:outerShdw>
                </a:effectLst>
                <a:latin typeface="黑体" panose="02010609060101010101" pitchFamily="49" charset="-122"/>
                <a:ea typeface="黑体" panose="02010609060101010101" pitchFamily="49" charset="-122"/>
              </a:rPr>
              <a:t>3/4</a:t>
            </a:r>
            <a:r>
              <a:rPr lang="zh-CN" altLang="en-US" sz="3200" b="1" dirty="0">
                <a:effectLst>
                  <a:outerShdw blurRad="38100" dist="38100" dir="2700000">
                    <a:srgbClr val="FFFFFF"/>
                  </a:outerShdw>
                </a:effectLst>
                <a:latin typeface="黑体" panose="02010609060101010101" pitchFamily="49" charset="-122"/>
                <a:ea typeface="黑体" panose="02010609060101010101" pitchFamily="49" charset="-122"/>
              </a:rPr>
              <a:t>，其中经济可开采量约</a:t>
            </a:r>
            <a:r>
              <a:rPr lang="en-US" altLang="zh-CN" sz="3200" b="1" dirty="0">
                <a:effectLst>
                  <a:outerShdw blurRad="38100" dist="38100" dir="2700000">
                    <a:srgbClr val="FFFFFF"/>
                  </a:outerShdw>
                </a:effectLst>
                <a:latin typeface="黑体" panose="02010609060101010101" pitchFamily="49" charset="-122"/>
                <a:ea typeface="黑体" panose="02010609060101010101" pitchFamily="49" charset="-122"/>
              </a:rPr>
              <a:t>220</a:t>
            </a:r>
            <a:r>
              <a:rPr lang="zh-CN" altLang="en-US" sz="3200" b="1" dirty="0">
                <a:effectLst>
                  <a:outerShdw blurRad="38100" dist="38100" dir="2700000">
                    <a:srgbClr val="FFFFFF"/>
                  </a:outerShdw>
                </a:effectLst>
                <a:latin typeface="黑体" panose="02010609060101010101" pitchFamily="49" charset="-122"/>
                <a:ea typeface="黑体" panose="02010609060101010101" pitchFamily="49" charset="-122"/>
              </a:rPr>
              <a:t>亿吨，占全国的</a:t>
            </a:r>
            <a:r>
              <a:rPr lang="en-US" altLang="zh-CN" sz="3200" b="1" dirty="0">
                <a:solidFill>
                  <a:srgbClr val="FF3300"/>
                </a:solidFill>
                <a:effectLst>
                  <a:outerShdw blurRad="38100" dist="38100" dir="2700000">
                    <a:srgbClr val="000000"/>
                  </a:outerShdw>
                </a:effectLst>
                <a:latin typeface="黑体" panose="02010609060101010101" pitchFamily="49" charset="-122"/>
                <a:ea typeface="黑体" panose="02010609060101010101" pitchFamily="49" charset="-122"/>
              </a:rPr>
              <a:t>90%</a:t>
            </a:r>
            <a:r>
              <a:rPr lang="zh-CN" altLang="en-US" sz="3200" b="1" dirty="0">
                <a:effectLst>
                  <a:outerShdw blurRad="38100" dist="38100" dir="2700000">
                    <a:srgbClr val="FFFFFF"/>
                  </a:outerShdw>
                </a:effectLst>
                <a:latin typeface="黑体" panose="02010609060101010101" pitchFamily="49" charset="-122"/>
                <a:ea typeface="黑体" panose="02010609060101010101" pitchFamily="49" charset="-122"/>
              </a:rPr>
              <a:t>。</a:t>
            </a:r>
            <a:endParaRPr lang="zh-CN" altLang="en-US" sz="3200" b="1" dirty="0">
              <a:effectLst>
                <a:outerShdw blurRad="38100" dist="38100" dir="2700000">
                  <a:srgbClr val="FFFFFF"/>
                </a:outerShdw>
              </a:effectLst>
              <a:latin typeface="黑体" panose="02010609060101010101" pitchFamily="49" charset="-122"/>
              <a:ea typeface="黑体" panose="02010609060101010101" pitchFamily="49" charset="-122"/>
            </a:endParaRPr>
          </a:p>
        </p:txBody>
      </p:sp>
      <p:sp>
        <p:nvSpPr>
          <p:cNvPr id="2" name="文本框 1"/>
          <p:cNvSpPr txBox="1"/>
          <p:nvPr>
            <p:custDataLst>
              <p:tags r:id="rId6"/>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9175"/>
                                        </p:tgtEl>
                                        <p:attrNameLst>
                                          <p:attrName>style.visibility</p:attrName>
                                        </p:attrNameLst>
                                      </p:cBhvr>
                                      <p:to>
                                        <p:strVal val="visible"/>
                                      </p:to>
                                    </p:set>
                                    <p:animEffect transition="in" filter="blinds(horizontal)">
                                      <p:cBhvr>
                                        <p:cTn id="7" dur="500"/>
                                        <p:tgtEl>
                                          <p:spTgt spid="5191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9174"/>
                                        </p:tgtEl>
                                        <p:attrNameLst>
                                          <p:attrName>style.visibility</p:attrName>
                                        </p:attrNameLst>
                                      </p:cBhvr>
                                      <p:to>
                                        <p:strVal val="visible"/>
                                      </p:to>
                                    </p:set>
                                    <p:animEffect transition="in" filter="dissolve">
                                      <p:cBhvr>
                                        <p:cTn id="11" dur="500"/>
                                        <p:tgtEl>
                                          <p:spTgt spid="519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0194" name="矩形 520193"/>
          <p:cNvSpPr/>
          <p:nvPr/>
        </p:nvSpPr>
        <p:spPr>
          <a:xfrm>
            <a:off x="323850" y="2333625"/>
            <a:ext cx="3455988" cy="1311275"/>
          </a:xfrm>
          <a:prstGeom prst="rect">
            <a:avLst/>
          </a:prstGeom>
          <a:noFill/>
          <a:ln w="9525">
            <a:noFill/>
          </a:ln>
        </p:spPr>
        <p:txBody>
          <a:bodyPr>
            <a:spAutoFit/>
          </a:bodyPr>
          <a:p>
            <a:pPr>
              <a:lnSpc>
                <a:spcPct val="125000"/>
              </a:lnSpc>
              <a:spcBef>
                <a:spcPct val="0"/>
              </a:spcBef>
              <a:buFont typeface="Arial" panose="020B0604020202020204" pitchFamily="34" charset="0"/>
            </a:pPr>
            <a:r>
              <a:rPr lang="zh-CN" altLang="en-US" sz="3200" b="1" dirty="0">
                <a:solidFill>
                  <a:srgbClr val="FF3300"/>
                </a:solidFill>
                <a:latin typeface="Times New Roman" panose="02020603050405020304" pitchFamily="18" charset="0"/>
              </a:rPr>
              <a:t>法国东北部铁矿；</a:t>
            </a:r>
            <a:endParaRPr lang="zh-CN" altLang="en-US" sz="3200" b="1" dirty="0">
              <a:solidFill>
                <a:srgbClr val="FF3300"/>
              </a:solidFill>
              <a:latin typeface="Times New Roman" panose="02020603050405020304" pitchFamily="18" charset="0"/>
            </a:endParaRPr>
          </a:p>
          <a:p>
            <a:pPr>
              <a:lnSpc>
                <a:spcPct val="125000"/>
              </a:lnSpc>
              <a:spcBef>
                <a:spcPct val="0"/>
              </a:spcBef>
              <a:buFont typeface="Arial" panose="020B0604020202020204" pitchFamily="34" charset="0"/>
            </a:pPr>
            <a:r>
              <a:rPr lang="zh-CN" altLang="en-US" sz="3200" b="1" dirty="0">
                <a:solidFill>
                  <a:srgbClr val="FF3300"/>
                </a:solidFill>
                <a:latin typeface="Times New Roman" panose="02020603050405020304" pitchFamily="18" charset="0"/>
              </a:rPr>
              <a:t>来自国外的铁矿</a:t>
            </a:r>
            <a:endParaRPr lang="zh-CN" altLang="en-US" sz="3200" b="1" dirty="0">
              <a:solidFill>
                <a:srgbClr val="FF3300"/>
              </a:solidFill>
              <a:latin typeface="Times New Roman" panose="02020603050405020304" pitchFamily="18" charset="0"/>
            </a:endParaRPr>
          </a:p>
        </p:txBody>
      </p:sp>
      <p:sp>
        <p:nvSpPr>
          <p:cNvPr id="520196" name="矩形 520195"/>
          <p:cNvSpPr/>
          <p:nvPr/>
        </p:nvSpPr>
        <p:spPr>
          <a:xfrm>
            <a:off x="79375" y="1409700"/>
            <a:ext cx="3340100" cy="579438"/>
          </a:xfrm>
          <a:prstGeom prst="rect">
            <a:avLst/>
          </a:prstGeom>
          <a:noFill/>
          <a:ln w="9525">
            <a:noFill/>
          </a:ln>
        </p:spPr>
        <p:txBody>
          <a:bodyPr>
            <a:spAutoFit/>
          </a:bodyPr>
          <a:p>
            <a:pPr>
              <a:spcBef>
                <a:spcPct val="0"/>
              </a:spcBef>
              <a:buFont typeface="Arial" panose="020B0604020202020204" pitchFamily="34" charset="0"/>
            </a:pPr>
            <a:r>
              <a:rPr lang="en-US" altLang="zh-CN" sz="3200" b="1" dirty="0">
                <a:solidFill>
                  <a:srgbClr val="000099"/>
                </a:solidFill>
                <a:latin typeface="黑体" panose="02010609060101010101" pitchFamily="49" charset="-122"/>
                <a:ea typeface="黑体" panose="02010609060101010101" pitchFamily="49" charset="-122"/>
              </a:rPr>
              <a:t>2.</a:t>
            </a:r>
            <a:r>
              <a:rPr lang="zh-CN" altLang="en-US" sz="3200" b="1" dirty="0">
                <a:solidFill>
                  <a:srgbClr val="000099"/>
                </a:solidFill>
                <a:latin typeface="黑体" panose="02010609060101010101" pitchFamily="49" charset="-122"/>
                <a:ea typeface="黑体" panose="02010609060101010101" pitchFamily="49" charset="-122"/>
              </a:rPr>
              <a:t>离铁矿区较近</a:t>
            </a:r>
            <a:endParaRPr lang="zh-CN" altLang="en-US" sz="3200" b="1" dirty="0">
              <a:solidFill>
                <a:srgbClr val="000099"/>
              </a:solidFill>
              <a:latin typeface="黑体" panose="02010609060101010101" pitchFamily="49" charset="-122"/>
              <a:ea typeface="黑体" panose="02010609060101010101" pitchFamily="49" charset="-122"/>
            </a:endParaRPr>
          </a:p>
        </p:txBody>
      </p:sp>
      <p:sp>
        <p:nvSpPr>
          <p:cNvPr id="520197" name="五角星 520196"/>
          <p:cNvSpPr>
            <a:spLocks noChangeAspect="1"/>
          </p:cNvSpPr>
          <p:nvPr/>
        </p:nvSpPr>
        <p:spPr>
          <a:xfrm>
            <a:off x="4648200" y="6342063"/>
            <a:ext cx="542925" cy="515937"/>
          </a:xfrm>
          <a:prstGeom prst="star5">
            <a:avLst/>
          </a:prstGeom>
          <a:solidFill>
            <a:srgbClr val="FF3300"/>
          </a:solidFill>
          <a:ln w="9525" cap="flat" cmpd="sng">
            <a:solidFill>
              <a:srgbClr val="FFFF99"/>
            </a:solidFill>
            <a:prstDash val="solid"/>
            <a:miter/>
            <a:headEnd type="none" w="med" len="med"/>
            <a:tailEnd type="none" w="med" len="med"/>
          </a:ln>
        </p:spPr>
        <p:txBody>
          <a:bodyPr/>
          <a:p>
            <a:endParaRPr lang="zh-CN" altLang="en-US"/>
          </a:p>
        </p:txBody>
      </p:sp>
      <p:sp>
        <p:nvSpPr>
          <p:cNvPr id="520198" name="五角星 520197"/>
          <p:cNvSpPr>
            <a:spLocks noChangeAspect="1"/>
          </p:cNvSpPr>
          <p:nvPr/>
        </p:nvSpPr>
        <p:spPr>
          <a:xfrm>
            <a:off x="3884613" y="2841625"/>
            <a:ext cx="542925" cy="515938"/>
          </a:xfrm>
          <a:prstGeom prst="star5">
            <a:avLst/>
          </a:prstGeom>
          <a:solidFill>
            <a:srgbClr val="FF3300"/>
          </a:solidFill>
          <a:ln w="9525" cap="flat" cmpd="sng">
            <a:solidFill>
              <a:srgbClr val="FFFF99"/>
            </a:solidFill>
            <a:prstDash val="solid"/>
            <a:miter/>
            <a:headEnd type="none" w="med" len="med"/>
            <a:tailEnd type="none" w="med" len="med"/>
          </a:ln>
        </p:spPr>
        <p:txBody>
          <a:bodyPr/>
          <a:p>
            <a:endParaRPr lang="zh-CN" altLang="en-US"/>
          </a:p>
        </p:txBody>
      </p:sp>
      <p:sp>
        <p:nvSpPr>
          <p:cNvPr id="520199" name="左大括号 520198"/>
          <p:cNvSpPr/>
          <p:nvPr/>
        </p:nvSpPr>
        <p:spPr>
          <a:xfrm>
            <a:off x="34925" y="2535238"/>
            <a:ext cx="179388" cy="1079500"/>
          </a:xfrm>
          <a:prstGeom prst="leftBrace">
            <a:avLst>
              <a:gd name="adj1" fmla="val 50147"/>
              <a:gd name="adj2" fmla="val 50000"/>
            </a:avLst>
          </a:prstGeom>
          <a:noFill/>
          <a:ln w="50800" cap="flat" cmpd="sng">
            <a:solidFill>
              <a:srgbClr val="000099"/>
            </a:solidFill>
            <a:prstDash val="solid"/>
            <a:headEnd type="none" w="med" len="med"/>
            <a:tailEnd type="none" w="med" len="med"/>
          </a:ln>
        </p:spPr>
        <p:txBody>
          <a:bodyPr/>
          <a:p>
            <a:endParaRPr lang="zh-CN" altLang="en-US"/>
          </a:p>
        </p:txBody>
      </p:sp>
      <p:pic>
        <p:nvPicPr>
          <p:cNvPr id="520200" name="图片 520199" descr="鲁尔区"/>
          <p:cNvPicPr>
            <a:picLocks noChangeAspect="1"/>
          </p:cNvPicPr>
          <p:nvPr/>
        </p:nvPicPr>
        <p:blipFill>
          <a:blip r:embed="rId3"/>
          <a:srcRect l="13522" r="30000"/>
          <a:stretch>
            <a:fillRect/>
          </a:stretch>
        </p:blipFill>
        <p:spPr>
          <a:xfrm>
            <a:off x="3995738" y="1125538"/>
            <a:ext cx="5105400" cy="5732462"/>
          </a:xfrm>
          <a:prstGeom prst="rect">
            <a:avLst/>
          </a:prstGeom>
          <a:noFill/>
          <a:ln w="38100" cap="flat" cmpd="sng">
            <a:solidFill>
              <a:schemeClr val="accent2"/>
            </a:solidFill>
            <a:prstDash val="solid"/>
            <a:miter/>
            <a:headEnd type="none" w="med" len="med"/>
            <a:tailEnd type="none" w="med" len="med"/>
          </a:ln>
        </p:spPr>
      </p:pic>
      <p:sp>
        <p:nvSpPr>
          <p:cNvPr id="520201" name="五角星 520200"/>
          <p:cNvSpPr>
            <a:spLocks noChangeAspect="1"/>
          </p:cNvSpPr>
          <p:nvPr/>
        </p:nvSpPr>
        <p:spPr>
          <a:xfrm>
            <a:off x="4787900" y="6342063"/>
            <a:ext cx="542925" cy="515937"/>
          </a:xfrm>
          <a:prstGeom prst="star5">
            <a:avLst/>
          </a:prstGeom>
          <a:solidFill>
            <a:srgbClr val="FF3300"/>
          </a:solidFill>
          <a:ln w="9525" cap="flat" cmpd="sng">
            <a:solidFill>
              <a:srgbClr val="FFFF99"/>
            </a:solidFill>
            <a:prstDash val="solid"/>
            <a:miter/>
            <a:headEnd type="none" w="med" len="med"/>
            <a:tailEnd type="none" w="med" len="med"/>
          </a:ln>
        </p:spPr>
        <p:txBody>
          <a:bodyPr/>
          <a:p>
            <a:endParaRPr lang="zh-CN" altLang="en-US"/>
          </a:p>
        </p:txBody>
      </p:sp>
      <p:sp>
        <p:nvSpPr>
          <p:cNvPr id="520202" name="五角星 520201"/>
          <p:cNvSpPr>
            <a:spLocks noChangeAspect="1"/>
          </p:cNvSpPr>
          <p:nvPr/>
        </p:nvSpPr>
        <p:spPr>
          <a:xfrm>
            <a:off x="4211638" y="2841625"/>
            <a:ext cx="542925" cy="515938"/>
          </a:xfrm>
          <a:prstGeom prst="star5">
            <a:avLst/>
          </a:prstGeom>
          <a:solidFill>
            <a:srgbClr val="FF3300"/>
          </a:solidFill>
          <a:ln w="9525" cap="flat" cmpd="sng">
            <a:solidFill>
              <a:srgbClr val="FFFF99"/>
            </a:solidFill>
            <a:prstDash val="solid"/>
            <a:miter/>
            <a:headEnd type="none" w="med" len="med"/>
            <a:tailEnd type="none" w="med" len="med"/>
          </a:ln>
        </p:spPr>
        <p:txBody>
          <a:bodyPr/>
          <a:p>
            <a:endParaRPr lang="zh-CN" altLang="en-US"/>
          </a:p>
        </p:txBody>
      </p:sp>
      <p:sp>
        <p:nvSpPr>
          <p:cNvPr id="2" name="文本框 1"/>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spd="slow">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1218" name="矩形 521217"/>
          <p:cNvSpPr/>
          <p:nvPr/>
        </p:nvSpPr>
        <p:spPr>
          <a:xfrm>
            <a:off x="4716145" y="817563"/>
            <a:ext cx="3035300" cy="579437"/>
          </a:xfrm>
          <a:prstGeom prst="rect">
            <a:avLst/>
          </a:prstGeom>
          <a:noFill/>
          <a:ln w="9525">
            <a:noFill/>
          </a:ln>
        </p:spPr>
        <p:txBody>
          <a:bodyPr>
            <a:spAutoFit/>
          </a:bodyPr>
          <a:p>
            <a:pPr>
              <a:spcBef>
                <a:spcPct val="0"/>
              </a:spcBef>
              <a:buFont typeface="Arial" panose="020B0604020202020204" pitchFamily="34" charset="0"/>
            </a:pPr>
            <a:r>
              <a:rPr lang="en-US" altLang="zh-CN" sz="3200" b="1" dirty="0">
                <a:solidFill>
                  <a:srgbClr val="000099"/>
                </a:solidFill>
                <a:latin typeface="黑体" panose="02010609060101010101" pitchFamily="49" charset="-122"/>
                <a:ea typeface="黑体" panose="02010609060101010101" pitchFamily="49" charset="-122"/>
              </a:rPr>
              <a:t>3</a:t>
            </a:r>
            <a:r>
              <a:rPr lang="zh-CN" altLang="en-US" sz="3200" b="1" dirty="0">
                <a:solidFill>
                  <a:srgbClr val="000099"/>
                </a:solidFill>
                <a:latin typeface="黑体" panose="02010609060101010101" pitchFamily="49" charset="-122"/>
                <a:ea typeface="黑体" panose="02010609060101010101" pitchFamily="49" charset="-122"/>
              </a:rPr>
              <a:t>、充沛的水源</a:t>
            </a:r>
            <a:endParaRPr lang="zh-CN" altLang="en-US" sz="3200" b="1" dirty="0">
              <a:solidFill>
                <a:srgbClr val="000099"/>
              </a:solidFill>
              <a:latin typeface="黑体" panose="02010609060101010101" pitchFamily="49" charset="-122"/>
              <a:ea typeface="黑体" panose="02010609060101010101" pitchFamily="49" charset="-122"/>
            </a:endParaRPr>
          </a:p>
        </p:txBody>
      </p:sp>
      <p:graphicFrame>
        <p:nvGraphicFramePr>
          <p:cNvPr id="521219" name="对象 521218"/>
          <p:cNvGraphicFramePr>
            <a:graphicFrameLocks noChangeAspect="1"/>
          </p:cNvGraphicFramePr>
          <p:nvPr/>
        </p:nvGraphicFramePr>
        <p:xfrm>
          <a:off x="1905000" y="1509713"/>
          <a:ext cx="5638800" cy="5308600"/>
        </p:xfrm>
        <a:graphic>
          <a:graphicData uri="http://schemas.openxmlformats.org/presentationml/2006/ole">
            <mc:AlternateContent xmlns:mc="http://schemas.openxmlformats.org/markup-compatibility/2006">
              <mc:Choice xmlns:v="urn:schemas-microsoft-com:vml" Requires="v">
                <p:oleObj spid="_x0000_s3076" name="" r:id="rId3" imgW="1295400" imgH="1219200" progId="">
                  <p:embed/>
                </p:oleObj>
              </mc:Choice>
              <mc:Fallback>
                <p:oleObj name="" r:id="rId3" imgW="1295400" imgH="1219200" progId="">
                  <p:embed/>
                  <p:pic>
                    <p:nvPicPr>
                      <p:cNvPr id="0" name="图片 3075"/>
                      <p:cNvPicPr/>
                      <p:nvPr/>
                    </p:nvPicPr>
                    <p:blipFill>
                      <a:blip r:embed="rId4"/>
                      <a:stretch>
                        <a:fillRect/>
                      </a:stretch>
                    </p:blipFill>
                    <p:spPr>
                      <a:xfrm>
                        <a:off x="1905000" y="1509713"/>
                        <a:ext cx="5638800" cy="5308600"/>
                      </a:xfrm>
                      <a:prstGeom prst="rect">
                        <a:avLst/>
                      </a:prstGeom>
                      <a:noFill/>
                      <a:ln w="9525" cap="flat" cmpd="sng">
                        <a:solidFill>
                          <a:schemeClr val="hlink"/>
                        </a:solidFill>
                        <a:prstDash val="solid"/>
                        <a:miter/>
                        <a:headEnd type="none" w="med" len="med"/>
                        <a:tailEnd type="none" w="med" len="med"/>
                      </a:ln>
                    </p:spPr>
                  </p:pic>
                </p:oleObj>
              </mc:Fallback>
            </mc:AlternateContent>
          </a:graphicData>
        </a:graphic>
      </p:graphicFrame>
      <p:sp>
        <p:nvSpPr>
          <p:cNvPr id="521220" name="矩形标注 521219"/>
          <p:cNvSpPr/>
          <p:nvPr/>
        </p:nvSpPr>
        <p:spPr>
          <a:xfrm>
            <a:off x="1163638" y="3351213"/>
            <a:ext cx="1503362" cy="573087"/>
          </a:xfrm>
          <a:prstGeom prst="wedgeRectCallout">
            <a:avLst>
              <a:gd name="adj1" fmla="val 83898"/>
              <a:gd name="adj2" fmla="val 48338"/>
            </a:avLst>
          </a:prstGeom>
          <a:solidFill>
            <a:schemeClr val="bg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800" b="1" dirty="0">
                <a:latin typeface="Tahoma" panose="020B0604030504040204" pitchFamily="34" charset="0"/>
              </a:rPr>
              <a:t>莱茵河</a:t>
            </a:r>
            <a:endParaRPr lang="zh-CN" altLang="en-US" sz="2800" b="1" dirty="0">
              <a:latin typeface="Tahoma" panose="020B0604030504040204" pitchFamily="34" charset="0"/>
            </a:endParaRPr>
          </a:p>
        </p:txBody>
      </p:sp>
      <p:sp>
        <p:nvSpPr>
          <p:cNvPr id="521221" name="矩形标注 521220"/>
          <p:cNvSpPr/>
          <p:nvPr/>
        </p:nvSpPr>
        <p:spPr>
          <a:xfrm>
            <a:off x="4135438" y="2286000"/>
            <a:ext cx="1503362" cy="573088"/>
          </a:xfrm>
          <a:prstGeom prst="wedgeRectCallout">
            <a:avLst>
              <a:gd name="adj1" fmla="val -51"/>
              <a:gd name="adj2" fmla="val 167454"/>
            </a:avLst>
          </a:prstGeom>
          <a:solidFill>
            <a:schemeClr val="bg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800" b="1" dirty="0">
                <a:latin typeface="Tahoma" panose="020B0604030504040204" pitchFamily="34" charset="0"/>
              </a:rPr>
              <a:t>利珀河</a:t>
            </a:r>
            <a:endParaRPr lang="zh-CN" altLang="en-US" sz="2800" b="1" dirty="0">
              <a:latin typeface="Tahoma" panose="020B0604030504040204" pitchFamily="34" charset="0"/>
            </a:endParaRPr>
          </a:p>
        </p:txBody>
      </p:sp>
      <p:sp>
        <p:nvSpPr>
          <p:cNvPr id="521222" name="矩形标注 521221"/>
          <p:cNvSpPr/>
          <p:nvPr/>
        </p:nvSpPr>
        <p:spPr>
          <a:xfrm>
            <a:off x="5410200" y="4191000"/>
            <a:ext cx="1503363" cy="573088"/>
          </a:xfrm>
          <a:prstGeom prst="wedgeRectCallout">
            <a:avLst>
              <a:gd name="adj1" fmla="val -111565"/>
              <a:gd name="adj2" fmla="val -45292"/>
            </a:avLst>
          </a:prstGeom>
          <a:solidFill>
            <a:schemeClr val="bg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800" b="1" dirty="0">
                <a:latin typeface="Tahoma" panose="020B0604030504040204" pitchFamily="34" charset="0"/>
              </a:rPr>
              <a:t>鲁尔河</a:t>
            </a:r>
            <a:endParaRPr lang="zh-CN" altLang="en-US" sz="2800" b="1" dirty="0">
              <a:latin typeface="Tahoma" panose="020B0604030504040204" pitchFamily="34" charset="0"/>
            </a:endParaRPr>
          </a:p>
        </p:txBody>
      </p:sp>
      <p:sp>
        <p:nvSpPr>
          <p:cNvPr id="2" name="文本框 1"/>
          <p:cNvSpPr txBox="1"/>
          <p:nvPr>
            <p:custDataLst>
              <p:tags r:id="rId5"/>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2242" name="矩形 522241"/>
          <p:cNvSpPr/>
          <p:nvPr/>
        </p:nvSpPr>
        <p:spPr>
          <a:xfrm>
            <a:off x="3656013" y="981075"/>
            <a:ext cx="5487987" cy="579438"/>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3200" b="1" dirty="0">
                <a:solidFill>
                  <a:srgbClr val="FF3300"/>
                </a:solidFill>
                <a:latin typeface="Times New Roman" panose="02020603050405020304" pitchFamily="18" charset="0"/>
              </a:rPr>
              <a:t>欧洲中部陆上交通的十字路口</a:t>
            </a:r>
            <a:endParaRPr lang="zh-CN" altLang="en-US" sz="3200" b="1" dirty="0">
              <a:solidFill>
                <a:srgbClr val="FF3300"/>
              </a:solidFill>
              <a:latin typeface="Times New Roman" panose="02020603050405020304" pitchFamily="18" charset="0"/>
            </a:endParaRPr>
          </a:p>
        </p:txBody>
      </p:sp>
      <p:sp>
        <p:nvSpPr>
          <p:cNvPr id="522243" name="矩形 522242"/>
          <p:cNvSpPr/>
          <p:nvPr/>
        </p:nvSpPr>
        <p:spPr>
          <a:xfrm>
            <a:off x="4763" y="908050"/>
            <a:ext cx="3703637" cy="579438"/>
          </a:xfrm>
          <a:prstGeom prst="rect">
            <a:avLst/>
          </a:prstGeom>
          <a:noFill/>
          <a:ln w="9525">
            <a:noFill/>
          </a:ln>
        </p:spPr>
        <p:txBody>
          <a:bodyPr>
            <a:spAutoFit/>
          </a:bodyPr>
          <a:p>
            <a:pPr>
              <a:spcBef>
                <a:spcPct val="0"/>
              </a:spcBef>
              <a:buFont typeface="Arial" panose="020B0604020202020204" pitchFamily="34" charset="0"/>
            </a:pPr>
            <a:r>
              <a:rPr lang="en-US" altLang="zh-CN" sz="3200" b="1" dirty="0">
                <a:solidFill>
                  <a:srgbClr val="000099"/>
                </a:solidFill>
                <a:latin typeface="黑体" panose="02010609060101010101" pitchFamily="49" charset="-122"/>
                <a:ea typeface="黑体" panose="02010609060101010101" pitchFamily="49" charset="-122"/>
              </a:rPr>
              <a:t>4</a:t>
            </a:r>
            <a:r>
              <a:rPr lang="zh-CN" altLang="en-US" sz="3200" b="1" dirty="0">
                <a:solidFill>
                  <a:srgbClr val="000099"/>
                </a:solidFill>
                <a:latin typeface="黑体" panose="02010609060101010101" pitchFamily="49" charset="-122"/>
                <a:ea typeface="黑体" panose="02010609060101010101" pitchFamily="49" charset="-122"/>
              </a:rPr>
              <a:t>、便利的水陆交通</a:t>
            </a:r>
            <a:endParaRPr lang="zh-CN" altLang="en-US" sz="3200" b="1" dirty="0">
              <a:solidFill>
                <a:srgbClr val="000099"/>
              </a:solidFill>
              <a:latin typeface="黑体" panose="02010609060101010101" pitchFamily="49" charset="-122"/>
              <a:ea typeface="黑体" panose="02010609060101010101" pitchFamily="49" charset="-122"/>
            </a:endParaRPr>
          </a:p>
        </p:txBody>
      </p:sp>
      <p:pic>
        <p:nvPicPr>
          <p:cNvPr id="522244" name="图片 522243" descr="鲁尔区的交通网"/>
          <p:cNvPicPr>
            <a:picLocks noChangeAspect="1"/>
          </p:cNvPicPr>
          <p:nvPr/>
        </p:nvPicPr>
        <p:blipFill>
          <a:blip r:embed="rId3">
            <a:lum contrast="36000"/>
          </a:blip>
          <a:srcRect t="17776" b="16191"/>
          <a:stretch>
            <a:fillRect/>
          </a:stretch>
        </p:blipFill>
        <p:spPr>
          <a:xfrm>
            <a:off x="20638" y="1916113"/>
            <a:ext cx="9123362" cy="4518025"/>
          </a:xfrm>
          <a:prstGeom prst="rect">
            <a:avLst/>
          </a:prstGeom>
          <a:noFill/>
          <a:ln w="9525" cap="flat" cmpd="sng">
            <a:solidFill>
              <a:schemeClr val="hlink"/>
            </a:solidFill>
            <a:prstDash val="solid"/>
            <a:miter/>
            <a:headEnd type="none" w="med" len="med"/>
            <a:tailEnd type="none" w="med" len="med"/>
          </a:ln>
        </p:spPr>
      </p:pic>
      <p:sp>
        <p:nvSpPr>
          <p:cNvPr id="2" name="文本框 1"/>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3266" name="矩形 523265"/>
          <p:cNvSpPr/>
          <p:nvPr/>
        </p:nvSpPr>
        <p:spPr>
          <a:xfrm>
            <a:off x="3276600" y="977900"/>
            <a:ext cx="2520950" cy="579438"/>
          </a:xfrm>
          <a:prstGeom prst="rect">
            <a:avLst/>
          </a:prstGeom>
          <a:noFill/>
          <a:ln w="9525">
            <a:noFill/>
          </a:ln>
        </p:spPr>
        <p:txBody>
          <a:bodyPr>
            <a:spAutoFit/>
          </a:bodyPr>
          <a:p>
            <a:pPr>
              <a:spcBef>
                <a:spcPct val="0"/>
              </a:spcBef>
              <a:buFont typeface="Arial" panose="020B0604020202020204" pitchFamily="34" charset="0"/>
            </a:pPr>
            <a:r>
              <a:rPr lang="zh-CN" altLang="en-US" sz="3200" b="1" dirty="0">
                <a:solidFill>
                  <a:srgbClr val="FF3300"/>
                </a:solidFill>
                <a:latin typeface="Times New Roman" panose="02020603050405020304" pitchFamily="18" charset="0"/>
              </a:rPr>
              <a:t>德国、西欧</a:t>
            </a:r>
            <a:endParaRPr lang="zh-CN" altLang="en-US" sz="3200" b="1" dirty="0">
              <a:solidFill>
                <a:srgbClr val="FF3300"/>
              </a:solidFill>
              <a:latin typeface="Times New Roman" panose="02020603050405020304" pitchFamily="18" charset="0"/>
            </a:endParaRPr>
          </a:p>
        </p:txBody>
      </p:sp>
      <p:sp>
        <p:nvSpPr>
          <p:cNvPr id="523267" name="矩形 523266"/>
          <p:cNvSpPr/>
          <p:nvPr/>
        </p:nvSpPr>
        <p:spPr>
          <a:xfrm>
            <a:off x="323850" y="908050"/>
            <a:ext cx="3132138" cy="579438"/>
          </a:xfrm>
          <a:prstGeom prst="rect">
            <a:avLst/>
          </a:prstGeom>
          <a:noFill/>
          <a:ln w="9525">
            <a:noFill/>
          </a:ln>
        </p:spPr>
        <p:txBody>
          <a:bodyPr>
            <a:spAutoFit/>
          </a:bodyPr>
          <a:p>
            <a:pPr>
              <a:spcBef>
                <a:spcPct val="0"/>
              </a:spcBef>
              <a:buFont typeface="Arial" panose="020B0604020202020204" pitchFamily="34" charset="0"/>
            </a:pPr>
            <a:r>
              <a:rPr lang="en-US" altLang="zh-CN" sz="3200" b="1" dirty="0">
                <a:solidFill>
                  <a:srgbClr val="000099"/>
                </a:solidFill>
                <a:latin typeface="黑体" panose="02010609060101010101" pitchFamily="49" charset="-122"/>
                <a:ea typeface="黑体" panose="02010609060101010101" pitchFamily="49" charset="-122"/>
              </a:rPr>
              <a:t>5.</a:t>
            </a:r>
            <a:r>
              <a:rPr lang="zh-CN" altLang="en-US" sz="3200" b="1" dirty="0">
                <a:solidFill>
                  <a:srgbClr val="000099"/>
                </a:solidFill>
                <a:latin typeface="黑体" panose="02010609060101010101" pitchFamily="49" charset="-122"/>
                <a:ea typeface="黑体" panose="02010609060101010101" pitchFamily="49" charset="-122"/>
              </a:rPr>
              <a:t>广阔的市场</a:t>
            </a:r>
            <a:endParaRPr lang="zh-CN" altLang="en-US" sz="3200" b="1" dirty="0">
              <a:solidFill>
                <a:srgbClr val="000099"/>
              </a:solidFill>
              <a:latin typeface="黑体" panose="02010609060101010101" pitchFamily="49" charset="-122"/>
              <a:ea typeface="黑体" panose="02010609060101010101" pitchFamily="49" charset="-122"/>
            </a:endParaRPr>
          </a:p>
        </p:txBody>
      </p:sp>
      <p:sp>
        <p:nvSpPr>
          <p:cNvPr id="523268" name="文本框 523267"/>
          <p:cNvSpPr txBox="1"/>
          <p:nvPr/>
        </p:nvSpPr>
        <p:spPr>
          <a:xfrm>
            <a:off x="533400" y="1570038"/>
            <a:ext cx="8286750" cy="1066800"/>
          </a:xfrm>
          <a:prstGeom prst="rect">
            <a:avLst/>
          </a:prstGeom>
          <a:noFill/>
          <a:ln w="9525">
            <a:noFill/>
          </a:ln>
        </p:spPr>
        <p:txBody>
          <a:bodyPr>
            <a:spAutoFit/>
          </a:bodyPr>
          <a:p>
            <a:pPr>
              <a:spcBef>
                <a:spcPct val="50000"/>
              </a:spcBef>
              <a:buFont typeface="Arial" panose="020B0604020202020204" pitchFamily="34" charset="0"/>
            </a:pPr>
            <a:r>
              <a:rPr lang="en-US" altLang="zh-CN" sz="3200" b="1" dirty="0">
                <a:latin typeface="Tahoma" panose="020B0604030504040204" pitchFamily="34" charset="0"/>
              </a:rPr>
              <a:t>       </a:t>
            </a:r>
            <a:r>
              <a:rPr lang="zh-CN" altLang="en-US" sz="3200" b="1" dirty="0">
                <a:latin typeface="Tahoma" panose="020B0604030504040204" pitchFamily="34" charset="0"/>
              </a:rPr>
              <a:t>德国以及西</a:t>
            </a:r>
            <a:r>
              <a:rPr lang="zh-CN" altLang="en-US" sz="3200" b="1" dirty="0">
                <a:latin typeface="Times New Roman" panose="02020603050405020304" pitchFamily="18" charset="0"/>
              </a:rPr>
              <a:t>欧发达的的工业，为鲁尔区工业生产提供了广阔的市场。</a:t>
            </a:r>
            <a:endParaRPr lang="zh-CN" altLang="en-US" sz="3200" b="1" dirty="0">
              <a:latin typeface="Times New Roman" panose="02020603050405020304" pitchFamily="18" charset="0"/>
            </a:endParaRPr>
          </a:p>
        </p:txBody>
      </p:sp>
      <p:pic>
        <p:nvPicPr>
          <p:cNvPr id="523269" name="图片 523268" descr="13301"/>
          <p:cNvPicPr>
            <a:picLocks noChangeAspect="1"/>
          </p:cNvPicPr>
          <p:nvPr/>
        </p:nvPicPr>
        <p:blipFill>
          <a:blip r:embed="rId3"/>
          <a:srcRect b="7909"/>
          <a:stretch>
            <a:fillRect/>
          </a:stretch>
        </p:blipFill>
        <p:spPr>
          <a:xfrm>
            <a:off x="395288" y="2916238"/>
            <a:ext cx="8424862" cy="3941762"/>
          </a:xfrm>
          <a:prstGeom prst="rect">
            <a:avLst/>
          </a:prstGeom>
          <a:noFill/>
          <a:ln w="9525" cap="flat" cmpd="sng">
            <a:solidFill>
              <a:schemeClr val="hlink"/>
            </a:solidFill>
            <a:prstDash val="solid"/>
            <a:miter/>
            <a:headEnd type="none" w="med" len="med"/>
            <a:tailEnd type="none" w="med" len="med"/>
          </a:ln>
        </p:spPr>
      </p:pic>
      <p:sp>
        <p:nvSpPr>
          <p:cNvPr id="2" name="文本框 1"/>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鲁尔区工业区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24291" name="图片 524290" descr="俄罗斯工业分布"/>
          <p:cNvPicPr>
            <a:picLocks noChangeAspect="1"/>
          </p:cNvPicPr>
          <p:nvPr/>
        </p:nvPicPr>
        <p:blipFill>
          <a:blip r:embed="rId3"/>
          <a:stretch>
            <a:fillRect/>
          </a:stretch>
        </p:blipFill>
        <p:spPr>
          <a:xfrm>
            <a:off x="683260" y="2564448"/>
            <a:ext cx="7850188" cy="4319587"/>
          </a:xfrm>
          <a:prstGeom prst="rect">
            <a:avLst/>
          </a:prstGeom>
          <a:noFill/>
          <a:ln w="9525">
            <a:noFill/>
          </a:ln>
        </p:spPr>
      </p:pic>
      <p:sp>
        <p:nvSpPr>
          <p:cNvPr id="524292" name="文本框 524291"/>
          <p:cNvSpPr txBox="1"/>
          <p:nvPr/>
        </p:nvSpPr>
        <p:spPr>
          <a:xfrm>
            <a:off x="179070" y="1485265"/>
            <a:ext cx="8820150" cy="1187450"/>
          </a:xfrm>
          <a:prstGeom prst="rect">
            <a:avLst/>
          </a:prstGeom>
          <a:noFill/>
          <a:ln w="9525">
            <a:noFill/>
          </a:ln>
        </p:spPr>
        <p:txBody>
          <a:bodyPr>
            <a:spAutoFit/>
          </a:bodyPr>
          <a:p>
            <a:pPr>
              <a:spcBef>
                <a:spcPct val="50000"/>
              </a:spcBef>
              <a:buFont typeface="Arial" panose="020B0604020202020204" pitchFamily="34" charset="0"/>
            </a:pPr>
            <a:r>
              <a:rPr lang="zh-CN" altLang="en-US" sz="2400" b="1" dirty="0">
                <a:solidFill>
                  <a:srgbClr val="FF0000"/>
                </a:solidFill>
                <a:latin typeface="黑体" panose="02010609060101010101" pitchFamily="49" charset="-122"/>
                <a:ea typeface="黑体" panose="02010609060101010101" pitchFamily="49" charset="-122"/>
              </a:rPr>
              <a:t>分布范围</a:t>
            </a:r>
            <a:r>
              <a:rPr lang="en-US" altLang="zh-CN" sz="2400" b="1">
                <a:solidFill>
                  <a:srgbClr val="FF0000"/>
                </a:solidFill>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俄罗斯和乌克兰。</a:t>
            </a:r>
            <a:endParaRPr lang="zh-CN" altLang="en-US" sz="2400" b="1" dirty="0">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zh-CN" altLang="en-US" sz="2400" b="1" dirty="0">
                <a:latin typeface="黑体" panose="02010609060101010101" pitchFamily="49" charset="-122"/>
                <a:ea typeface="黑体" panose="02010609060101010101" pitchFamily="49" charset="-122"/>
              </a:rPr>
              <a:t>主要包括：俄罗斯的中央工业区、西北工业区、乌拉尔工业区等。乌克兰的顿涅茨</a:t>
            </a:r>
            <a:r>
              <a:rPr lang="en-US" altLang="zh-CN" sz="2400" b="1">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第聂伯河沿岸工业区。</a:t>
            </a:r>
            <a:endParaRPr lang="zh-CN" altLang="en-US" sz="2400" b="1" dirty="0">
              <a:latin typeface="黑体" panose="02010609060101010101" pitchFamily="49" charset="-122"/>
              <a:ea typeface="黑体" panose="02010609060101010101" pitchFamily="49" charset="-122"/>
            </a:endParaRPr>
          </a:p>
        </p:txBody>
      </p:sp>
      <p:sp>
        <p:nvSpPr>
          <p:cNvPr id="524293" name="动作按钮: 后退或前一项 524292">
            <a:hlinkClick r:id="rId4" action="ppaction://hlinksldjump"/>
          </p:cNvPr>
          <p:cNvSpPr/>
          <p:nvPr/>
        </p:nvSpPr>
        <p:spPr>
          <a:xfrm>
            <a:off x="8532813" y="6021388"/>
            <a:ext cx="611187" cy="360362"/>
          </a:xfrm>
          <a:prstGeom prst="actionButtonBackPrevious">
            <a:avLst/>
          </a:prstGeom>
          <a:solidFill>
            <a:schemeClr val="accent1"/>
          </a:solidFill>
          <a:ln w="9525">
            <a:noFill/>
          </a:ln>
        </p:spPr>
        <p:txBody>
          <a:bodyPr/>
          <a:p>
            <a:endParaRPr lang="zh-CN" altLang="en-US"/>
          </a:p>
        </p:txBody>
      </p:sp>
      <p:sp>
        <p:nvSpPr>
          <p:cNvPr id="4" name="文本框 3"/>
          <p:cNvSpPr txBox="1"/>
          <p:nvPr>
            <p:custDataLst>
              <p:tags r:id="rId5"/>
            </p:custDataLst>
          </p:nvPr>
        </p:nvSpPr>
        <p:spPr>
          <a:xfrm>
            <a:off x="215900" y="0"/>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俄罗斯—乌克兰工业区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4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5314" name="文本框 525313"/>
          <p:cNvSpPr txBox="1"/>
          <p:nvPr/>
        </p:nvSpPr>
        <p:spPr>
          <a:xfrm>
            <a:off x="539750" y="1125538"/>
            <a:ext cx="8353425" cy="4114800"/>
          </a:xfrm>
          <a:prstGeom prst="rect">
            <a:avLst/>
          </a:prstGeom>
          <a:noFill/>
          <a:ln w="9525">
            <a:noFill/>
          </a:ln>
        </p:spPr>
        <p:txBody>
          <a:bodyPr>
            <a:spAutoFit/>
          </a:bodyPr>
          <a:p>
            <a:pPr>
              <a:spcBef>
                <a:spcPct val="0"/>
              </a:spcBef>
              <a:buFont typeface="Arial" panose="020B0604020202020204" pitchFamily="34" charset="0"/>
            </a:pPr>
            <a:r>
              <a:rPr lang="en-US" altLang="zh-CN" sz="3600" b="1">
                <a:solidFill>
                  <a:srgbClr val="FF0000"/>
                </a:solidFill>
                <a:latin typeface="黑体" panose="02010609060101010101" pitchFamily="49" charset="-122"/>
                <a:ea typeface="黑体" panose="02010609060101010101" pitchFamily="49" charset="-122"/>
              </a:rPr>
              <a:t>2</a:t>
            </a:r>
            <a:r>
              <a:rPr lang="zh-CN" altLang="en-US" sz="3600" b="1" dirty="0">
                <a:solidFill>
                  <a:srgbClr val="FF0000"/>
                </a:solidFill>
                <a:latin typeface="黑体" panose="02010609060101010101" pitchFamily="49" charset="-122"/>
                <a:ea typeface="黑体" panose="02010609060101010101" pitchFamily="49" charset="-122"/>
              </a:rPr>
              <a:t>、区位优势：</a:t>
            </a:r>
            <a:endParaRPr lang="zh-CN" altLang="en-US" sz="3600" b="1" dirty="0">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zh-CN" altLang="en-US" sz="3200" b="1" dirty="0">
                <a:latin typeface="黑体" panose="02010609060101010101" pitchFamily="49" charset="-122"/>
                <a:ea typeface="黑体" panose="02010609060101010101" pitchFamily="49" charset="-122"/>
              </a:rPr>
              <a:t>    煤、铁、石油等资源丰富；工业基础实力雄厚。</a:t>
            </a:r>
            <a:endParaRPr lang="zh-CN" altLang="en-US" sz="3200" b="1" dirty="0">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en-US" altLang="zh-CN" sz="3600" b="1">
                <a:solidFill>
                  <a:srgbClr val="FF0000"/>
                </a:solidFill>
                <a:latin typeface="黑体" panose="02010609060101010101" pitchFamily="49" charset="-122"/>
                <a:ea typeface="黑体" panose="02010609060101010101" pitchFamily="49" charset="-122"/>
              </a:rPr>
              <a:t>3</a:t>
            </a:r>
            <a:r>
              <a:rPr lang="zh-CN" altLang="en-US" sz="3600" b="1" dirty="0">
                <a:solidFill>
                  <a:srgbClr val="FF0000"/>
                </a:solidFill>
                <a:latin typeface="黑体" panose="02010609060101010101" pitchFamily="49" charset="-122"/>
                <a:ea typeface="黑体" panose="02010609060101010101" pitchFamily="49" charset="-122"/>
              </a:rPr>
              <a:t>、特点：</a:t>
            </a:r>
            <a:endParaRPr lang="zh-CN" altLang="en-US" sz="3600" b="1" dirty="0">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zh-CN" altLang="en-US" sz="3200" b="1" dirty="0">
                <a:latin typeface="黑体" panose="02010609060101010101" pitchFamily="49" charset="-122"/>
                <a:ea typeface="黑体" panose="02010609060101010101" pitchFamily="49" charset="-122"/>
              </a:rPr>
              <a:t>     属资源型重工业地带，</a:t>
            </a:r>
            <a:r>
              <a:rPr lang="zh-CN" altLang="en-US" sz="3200" b="1" u="sng" dirty="0">
                <a:latin typeface="黑体" panose="02010609060101010101" pitchFamily="49" charset="-122"/>
                <a:ea typeface="黑体" panose="02010609060101010101" pitchFamily="49" charset="-122"/>
              </a:rPr>
              <a:t>工业布局在靠近原料和燃料产地的内陆</a:t>
            </a:r>
            <a:r>
              <a:rPr lang="zh-CN" altLang="en-US" sz="3200" b="1" dirty="0">
                <a:latin typeface="黑体" panose="02010609060101010101" pitchFamily="49" charset="-122"/>
                <a:ea typeface="黑体" panose="02010609060101010101" pitchFamily="49" charset="-122"/>
              </a:rPr>
              <a:t>。二战后，电子、核工业，宇航工业等新兴工业发展较快，在世界上占重要地位。</a:t>
            </a:r>
            <a:endParaRPr lang="zh-CN" altLang="en-US" sz="3200" b="1" dirty="0">
              <a:latin typeface="黑体" panose="02010609060101010101" pitchFamily="49" charset="-122"/>
              <a:ea typeface="黑体" panose="02010609060101010101" pitchFamily="49" charset="-122"/>
            </a:endParaRPr>
          </a:p>
        </p:txBody>
      </p:sp>
      <p:sp>
        <p:nvSpPr>
          <p:cNvPr id="2" name="文本框 1"/>
          <p:cNvSpPr txBox="1"/>
          <p:nvPr>
            <p:custDataLst>
              <p:tags r:id="rId3"/>
            </p:custDataLst>
          </p:nvPr>
        </p:nvSpPr>
        <p:spPr>
          <a:xfrm>
            <a:off x="215900" y="0"/>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俄罗斯—乌克兰工业区</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6339" name="文本框 526338"/>
          <p:cNvSpPr txBox="1"/>
          <p:nvPr/>
        </p:nvSpPr>
        <p:spPr>
          <a:xfrm>
            <a:off x="395605" y="980440"/>
            <a:ext cx="8244205" cy="1835785"/>
          </a:xfrm>
          <a:prstGeom prst="rect">
            <a:avLst/>
          </a:prstGeom>
          <a:noFill/>
          <a:ln w="9525">
            <a:noFill/>
          </a:ln>
        </p:spPr>
        <p:txBody>
          <a:bodyPr>
            <a:noAutofit/>
          </a:bodyPr>
          <a:p>
            <a:pPr>
              <a:spcBef>
                <a:spcPct val="50000"/>
              </a:spcBef>
              <a:buFont typeface="Arial" panose="020B0604020202020204" pitchFamily="34" charset="0"/>
            </a:pPr>
            <a:r>
              <a:rPr lang="en-US" altLang="zh-CN" sz="2400" b="1">
                <a:solidFill>
                  <a:srgbClr val="FF0000"/>
                </a:solidFill>
                <a:latin typeface="Arial" panose="020B0604020202020204" pitchFamily="34" charset="0"/>
              </a:rPr>
              <a:t>1</a:t>
            </a:r>
            <a:r>
              <a:rPr lang="zh-CN" altLang="en-US" sz="2400" b="1" dirty="0">
                <a:solidFill>
                  <a:srgbClr val="FF0000"/>
                </a:solidFill>
                <a:latin typeface="Arial" panose="020B0604020202020204" pitchFamily="34" charset="0"/>
              </a:rPr>
              <a:t>、分布范围：</a:t>
            </a:r>
            <a:endParaRPr lang="zh-CN" altLang="en-US" sz="2400" b="1" dirty="0">
              <a:solidFill>
                <a:srgbClr val="FF0000"/>
              </a:solidFill>
              <a:latin typeface="Arial" panose="020B0604020202020204" pitchFamily="34" charset="0"/>
            </a:endParaRPr>
          </a:p>
          <a:p>
            <a:pPr>
              <a:spcBef>
                <a:spcPct val="50000"/>
              </a:spcBef>
              <a:buFont typeface="Arial" panose="020B0604020202020204" pitchFamily="34" charset="0"/>
            </a:pPr>
            <a:r>
              <a:rPr lang="zh-CN" altLang="en-US" sz="2400" b="1" dirty="0">
                <a:latin typeface="Arial" panose="020B0604020202020204" pitchFamily="34" charset="0"/>
              </a:rPr>
              <a:t>  分布于日本的“三湾一海”：大阪湾、东京湾、伊势湾、濑户内海。呈东西向的条带状，通常以</a:t>
            </a:r>
            <a:r>
              <a:rPr lang="zh-CN" altLang="en-US" sz="2400" b="1" dirty="0">
                <a:solidFill>
                  <a:srgbClr val="000099"/>
                </a:solidFill>
                <a:latin typeface="Arial" panose="020B0604020202020204" pitchFamily="34" charset="0"/>
              </a:rPr>
              <a:t>（</a:t>
            </a:r>
            <a:r>
              <a:rPr lang="en-US" altLang="zh-CN" sz="2400" b="1">
                <a:solidFill>
                  <a:srgbClr val="000099"/>
                </a:solidFill>
                <a:latin typeface="Arial" panose="020B0604020202020204" pitchFamily="34" charset="0"/>
              </a:rPr>
              <a:t>130</a:t>
            </a:r>
            <a:r>
              <a:rPr lang="en-US" altLang="zh-CN" sz="2400" b="1">
                <a:solidFill>
                  <a:srgbClr val="000099"/>
                </a:solidFill>
                <a:latin typeface="Times New Roman" panose="02020603050405020304" pitchFamily="18" charset="0"/>
              </a:rPr>
              <a:t>°</a:t>
            </a:r>
            <a:r>
              <a:rPr lang="en-US" altLang="zh-CN" sz="2400" b="1">
                <a:solidFill>
                  <a:srgbClr val="000099"/>
                </a:solidFill>
                <a:latin typeface="Arial" panose="020B0604020202020204" pitchFamily="34" charset="0"/>
              </a:rPr>
              <a:t>—140</a:t>
            </a:r>
            <a:r>
              <a:rPr lang="en-US" altLang="zh-CN" sz="2400" b="1">
                <a:solidFill>
                  <a:srgbClr val="000099"/>
                </a:solidFill>
                <a:latin typeface="Times New Roman" panose="02020603050405020304" pitchFamily="18" charset="0"/>
              </a:rPr>
              <a:t>°</a:t>
            </a:r>
            <a:r>
              <a:rPr lang="en-US" altLang="zh-CN" sz="2400" b="1">
                <a:solidFill>
                  <a:srgbClr val="000099"/>
                </a:solidFill>
                <a:latin typeface="Arial" panose="020B0604020202020204" pitchFamily="34" charset="0"/>
              </a:rPr>
              <a:t>E</a:t>
            </a:r>
            <a:r>
              <a:rPr lang="zh-CN" altLang="en-US" sz="2400" b="1" dirty="0">
                <a:solidFill>
                  <a:srgbClr val="000099"/>
                </a:solidFill>
                <a:latin typeface="Arial" panose="020B0604020202020204" pitchFamily="34" charset="0"/>
              </a:rPr>
              <a:t>，</a:t>
            </a:r>
            <a:r>
              <a:rPr lang="en-US" altLang="zh-CN" sz="2400" b="1">
                <a:solidFill>
                  <a:srgbClr val="000099"/>
                </a:solidFill>
                <a:latin typeface="Arial" panose="020B0604020202020204" pitchFamily="34" charset="0"/>
              </a:rPr>
              <a:t>30</a:t>
            </a:r>
            <a:r>
              <a:rPr lang="en-US" altLang="zh-CN" sz="2400" b="1">
                <a:solidFill>
                  <a:srgbClr val="000099"/>
                </a:solidFill>
                <a:latin typeface="Times New Roman" panose="02020603050405020304" pitchFamily="18" charset="0"/>
              </a:rPr>
              <a:t>°</a:t>
            </a:r>
            <a:r>
              <a:rPr lang="en-US" altLang="zh-CN" sz="2400" b="1">
                <a:solidFill>
                  <a:srgbClr val="000099"/>
                </a:solidFill>
                <a:latin typeface="Arial" panose="020B0604020202020204" pitchFamily="34" charset="0"/>
              </a:rPr>
              <a:t>—35</a:t>
            </a:r>
            <a:r>
              <a:rPr lang="en-US" altLang="zh-CN" sz="2400" b="1">
                <a:solidFill>
                  <a:srgbClr val="000099"/>
                </a:solidFill>
                <a:latin typeface="Times New Roman" panose="02020603050405020304" pitchFamily="18" charset="0"/>
              </a:rPr>
              <a:t>°</a:t>
            </a:r>
            <a:r>
              <a:rPr lang="en-US" altLang="zh-CN" sz="2400" b="1">
                <a:solidFill>
                  <a:srgbClr val="000099"/>
                </a:solidFill>
                <a:latin typeface="Arial" panose="020B0604020202020204" pitchFamily="34" charset="0"/>
              </a:rPr>
              <a:t>N</a:t>
            </a:r>
            <a:r>
              <a:rPr lang="zh-CN" altLang="en-US" sz="2400" b="1" dirty="0">
                <a:solidFill>
                  <a:srgbClr val="000099"/>
                </a:solidFill>
                <a:latin typeface="Arial" panose="020B0604020202020204" pitchFamily="34" charset="0"/>
              </a:rPr>
              <a:t>）</a:t>
            </a:r>
            <a:r>
              <a:rPr lang="zh-CN" altLang="en-US" sz="2400" b="1" dirty="0">
                <a:latin typeface="Arial" panose="020B0604020202020204" pitchFamily="34" charset="0"/>
              </a:rPr>
              <a:t>定位。</a:t>
            </a:r>
            <a:endParaRPr lang="zh-CN" altLang="en-US" sz="2400" b="1" dirty="0">
              <a:latin typeface="Arial" panose="020B0604020202020204" pitchFamily="34" charset="0"/>
            </a:endParaRPr>
          </a:p>
        </p:txBody>
      </p:sp>
      <p:sp>
        <p:nvSpPr>
          <p:cNvPr id="526340" name="直接连接符 526339"/>
          <p:cNvSpPr/>
          <p:nvPr/>
        </p:nvSpPr>
        <p:spPr>
          <a:xfrm>
            <a:off x="1116013" y="3716338"/>
            <a:ext cx="0" cy="3068637"/>
          </a:xfrm>
          <a:prstGeom prst="line">
            <a:avLst/>
          </a:prstGeom>
          <a:ln w="38100" cap="flat" cmpd="sng">
            <a:solidFill>
              <a:schemeClr val="tx1"/>
            </a:solidFill>
            <a:prstDash val="solid"/>
            <a:headEnd type="none" w="med" len="med"/>
            <a:tailEnd type="none" w="med" len="med"/>
          </a:ln>
        </p:spPr>
      </p:sp>
      <p:sp>
        <p:nvSpPr>
          <p:cNvPr id="526341" name="直接连接符 526340"/>
          <p:cNvSpPr/>
          <p:nvPr/>
        </p:nvSpPr>
        <p:spPr>
          <a:xfrm>
            <a:off x="5148263" y="3644900"/>
            <a:ext cx="0" cy="3024188"/>
          </a:xfrm>
          <a:prstGeom prst="line">
            <a:avLst/>
          </a:prstGeom>
          <a:ln w="38100" cap="flat" cmpd="sng">
            <a:solidFill>
              <a:schemeClr val="tx1"/>
            </a:solidFill>
            <a:prstDash val="solid"/>
            <a:headEnd type="none" w="med" len="med"/>
            <a:tailEnd type="none" w="med" len="med"/>
          </a:ln>
        </p:spPr>
      </p:sp>
      <p:sp>
        <p:nvSpPr>
          <p:cNvPr id="526342" name="直接连接符 526341"/>
          <p:cNvSpPr/>
          <p:nvPr/>
        </p:nvSpPr>
        <p:spPr>
          <a:xfrm>
            <a:off x="755650" y="4076700"/>
            <a:ext cx="4968875" cy="0"/>
          </a:xfrm>
          <a:prstGeom prst="line">
            <a:avLst/>
          </a:prstGeom>
          <a:ln w="38100" cap="flat" cmpd="sng">
            <a:solidFill>
              <a:schemeClr val="tx1"/>
            </a:solidFill>
            <a:prstDash val="solid"/>
            <a:headEnd type="none" w="med" len="med"/>
            <a:tailEnd type="none" w="med" len="med"/>
          </a:ln>
        </p:spPr>
      </p:sp>
      <p:sp>
        <p:nvSpPr>
          <p:cNvPr id="526343" name="直接连接符 526342"/>
          <p:cNvSpPr/>
          <p:nvPr/>
        </p:nvSpPr>
        <p:spPr>
          <a:xfrm>
            <a:off x="611188" y="6453188"/>
            <a:ext cx="5184775" cy="0"/>
          </a:xfrm>
          <a:prstGeom prst="line">
            <a:avLst/>
          </a:prstGeom>
          <a:ln w="38100" cap="flat" cmpd="sng">
            <a:solidFill>
              <a:schemeClr val="tx1"/>
            </a:solidFill>
            <a:prstDash val="solid"/>
            <a:headEnd type="none" w="med" len="med"/>
            <a:tailEnd type="none" w="med" len="med"/>
          </a:ln>
        </p:spPr>
      </p:sp>
      <p:sp>
        <p:nvSpPr>
          <p:cNvPr id="526344" name="矩形 526343"/>
          <p:cNvSpPr/>
          <p:nvPr/>
        </p:nvSpPr>
        <p:spPr>
          <a:xfrm rot="19710099">
            <a:off x="854075" y="4930775"/>
            <a:ext cx="4578350" cy="358775"/>
          </a:xfrm>
          <a:prstGeom prst="rect">
            <a:avLst/>
          </a:prstGeom>
          <a:solidFill>
            <a:srgbClr val="FF0000"/>
          </a:solidFill>
          <a:ln w="9525" cap="flat" cmpd="sng">
            <a:solidFill>
              <a:schemeClr val="tx1"/>
            </a:solidFill>
            <a:prstDash val="solid"/>
            <a:miter/>
            <a:headEnd type="none" w="med" len="med"/>
            <a:tailEnd type="none" w="med" len="med"/>
          </a:ln>
        </p:spPr>
        <p:txBody>
          <a:bodyPr/>
          <a:p>
            <a:endParaRPr lang="zh-CN" altLang="en-US"/>
          </a:p>
        </p:txBody>
      </p:sp>
      <p:sp>
        <p:nvSpPr>
          <p:cNvPr id="526345" name="文本框 526344"/>
          <p:cNvSpPr txBox="1"/>
          <p:nvPr/>
        </p:nvSpPr>
        <p:spPr>
          <a:xfrm>
            <a:off x="755650" y="3284538"/>
            <a:ext cx="1152525"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latin typeface="Times New Roman" panose="02020603050405020304" pitchFamily="18" charset="0"/>
              </a:rPr>
              <a:t>130°E</a:t>
            </a:r>
            <a:endParaRPr lang="en-US" altLang="zh-CN" sz="2400" b="1">
              <a:latin typeface="Times New Roman" panose="02020603050405020304" pitchFamily="18" charset="0"/>
            </a:endParaRPr>
          </a:p>
        </p:txBody>
      </p:sp>
      <p:sp>
        <p:nvSpPr>
          <p:cNvPr id="526346" name="文本框 526345"/>
          <p:cNvSpPr txBox="1"/>
          <p:nvPr/>
        </p:nvSpPr>
        <p:spPr>
          <a:xfrm>
            <a:off x="4714875" y="3259138"/>
            <a:ext cx="1152525"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latin typeface="Times New Roman" panose="02020603050405020304" pitchFamily="18" charset="0"/>
              </a:rPr>
              <a:t>140°E</a:t>
            </a:r>
            <a:endParaRPr lang="en-US" altLang="zh-CN" sz="2400" b="1">
              <a:latin typeface="Times New Roman" panose="02020603050405020304" pitchFamily="18" charset="0"/>
            </a:endParaRPr>
          </a:p>
        </p:txBody>
      </p:sp>
      <p:sp>
        <p:nvSpPr>
          <p:cNvPr id="526347" name="文本框 526346"/>
          <p:cNvSpPr txBox="1"/>
          <p:nvPr/>
        </p:nvSpPr>
        <p:spPr>
          <a:xfrm>
            <a:off x="5795963" y="3860800"/>
            <a:ext cx="1152525"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latin typeface="Times New Roman" panose="02020603050405020304" pitchFamily="18" charset="0"/>
              </a:rPr>
              <a:t>35°N</a:t>
            </a:r>
            <a:endParaRPr lang="en-US" altLang="zh-CN" sz="2400" b="1">
              <a:latin typeface="Times New Roman" panose="02020603050405020304" pitchFamily="18" charset="0"/>
            </a:endParaRPr>
          </a:p>
        </p:txBody>
      </p:sp>
      <p:sp>
        <p:nvSpPr>
          <p:cNvPr id="526348" name="文本框 526347"/>
          <p:cNvSpPr txBox="1"/>
          <p:nvPr/>
        </p:nvSpPr>
        <p:spPr>
          <a:xfrm>
            <a:off x="5867400" y="6140450"/>
            <a:ext cx="1152525" cy="457200"/>
          </a:xfrm>
          <a:prstGeom prst="rect">
            <a:avLst/>
          </a:prstGeom>
          <a:noFill/>
          <a:ln w="9525">
            <a:noFill/>
          </a:ln>
        </p:spPr>
        <p:txBody>
          <a:bodyPr>
            <a:spAutoFit/>
          </a:bodyPr>
          <a:p>
            <a:pPr>
              <a:spcBef>
                <a:spcPct val="50000"/>
              </a:spcBef>
              <a:buFont typeface="Arial" panose="020B0604020202020204" pitchFamily="34" charset="0"/>
            </a:pPr>
            <a:r>
              <a:rPr lang="en-US" altLang="zh-CN" sz="2400" b="1">
                <a:latin typeface="Times New Roman" panose="02020603050405020304" pitchFamily="18" charset="0"/>
              </a:rPr>
              <a:t>30°N</a:t>
            </a:r>
            <a:endParaRPr lang="en-US" altLang="zh-CN" sz="2400" b="1">
              <a:latin typeface="Times New Roman" panose="02020603050405020304" pitchFamily="18" charset="0"/>
            </a:endParaRPr>
          </a:p>
        </p:txBody>
      </p:sp>
      <p:grpSp>
        <p:nvGrpSpPr>
          <p:cNvPr id="526349" name="组合 526348"/>
          <p:cNvGrpSpPr/>
          <p:nvPr/>
        </p:nvGrpSpPr>
        <p:grpSpPr>
          <a:xfrm>
            <a:off x="827088" y="2924175"/>
            <a:ext cx="3960812" cy="3513138"/>
            <a:chOff x="0" y="0"/>
            <a:chExt cx="1344" cy="1542"/>
          </a:xfrm>
        </p:grpSpPr>
        <p:grpSp>
          <p:nvGrpSpPr>
            <p:cNvPr id="526350" name="组合 526349"/>
            <p:cNvGrpSpPr/>
            <p:nvPr/>
          </p:nvGrpSpPr>
          <p:grpSpPr>
            <a:xfrm>
              <a:off x="0" y="0"/>
              <a:ext cx="1344" cy="1542"/>
              <a:chOff x="0" y="0"/>
              <a:chExt cx="2478" cy="2707"/>
            </a:xfrm>
          </p:grpSpPr>
          <p:sp>
            <p:nvSpPr>
              <p:cNvPr id="526351" name="任意多边形 526350"/>
              <p:cNvSpPr/>
              <p:nvPr/>
            </p:nvSpPr>
            <p:spPr>
              <a:xfrm>
                <a:off x="1644" y="0"/>
                <a:ext cx="834" cy="779"/>
              </a:xfrm>
              <a:custGeom>
                <a:avLst/>
                <a:gdLst/>
                <a:ahLst/>
                <a:cxnLst/>
                <a:pathLst>
                  <a:path w="760" h="735">
                    <a:moveTo>
                      <a:pt x="257" y="12"/>
                    </a:moveTo>
                    <a:cubicBezTo>
                      <a:pt x="239" y="0"/>
                      <a:pt x="230" y="9"/>
                      <a:pt x="224" y="27"/>
                    </a:cubicBezTo>
                    <a:cubicBezTo>
                      <a:pt x="227" y="96"/>
                      <a:pt x="228" y="163"/>
                      <a:pt x="218" y="231"/>
                    </a:cubicBezTo>
                    <a:cubicBezTo>
                      <a:pt x="216" y="276"/>
                      <a:pt x="206" y="279"/>
                      <a:pt x="203" y="300"/>
                    </a:cubicBezTo>
                    <a:cubicBezTo>
                      <a:pt x="200" y="321"/>
                      <a:pt x="203" y="348"/>
                      <a:pt x="203" y="360"/>
                    </a:cubicBezTo>
                    <a:cubicBezTo>
                      <a:pt x="202" y="365"/>
                      <a:pt x="203" y="371"/>
                      <a:pt x="200" y="375"/>
                    </a:cubicBezTo>
                    <a:cubicBezTo>
                      <a:pt x="193" y="384"/>
                      <a:pt x="183" y="387"/>
                      <a:pt x="173" y="390"/>
                    </a:cubicBezTo>
                    <a:cubicBezTo>
                      <a:pt x="165" y="414"/>
                      <a:pt x="148" y="404"/>
                      <a:pt x="122" y="402"/>
                    </a:cubicBezTo>
                    <a:cubicBezTo>
                      <a:pt x="116" y="400"/>
                      <a:pt x="92" y="389"/>
                      <a:pt x="86" y="387"/>
                    </a:cubicBezTo>
                    <a:cubicBezTo>
                      <a:pt x="83" y="386"/>
                      <a:pt x="95" y="393"/>
                      <a:pt x="95" y="393"/>
                    </a:cubicBezTo>
                    <a:cubicBezTo>
                      <a:pt x="92" y="400"/>
                      <a:pt x="78" y="398"/>
                      <a:pt x="74" y="405"/>
                    </a:cubicBezTo>
                    <a:cubicBezTo>
                      <a:pt x="70" y="411"/>
                      <a:pt x="74" y="432"/>
                      <a:pt x="74" y="432"/>
                    </a:cubicBezTo>
                    <a:cubicBezTo>
                      <a:pt x="69" y="475"/>
                      <a:pt x="73" y="465"/>
                      <a:pt x="38" y="477"/>
                    </a:cubicBezTo>
                    <a:cubicBezTo>
                      <a:pt x="32" y="495"/>
                      <a:pt x="34" y="527"/>
                      <a:pt x="14" y="534"/>
                    </a:cubicBezTo>
                    <a:cubicBezTo>
                      <a:pt x="0" y="555"/>
                      <a:pt x="6" y="574"/>
                      <a:pt x="14" y="597"/>
                    </a:cubicBezTo>
                    <a:cubicBezTo>
                      <a:pt x="16" y="603"/>
                      <a:pt x="20" y="615"/>
                      <a:pt x="20" y="615"/>
                    </a:cubicBezTo>
                    <a:cubicBezTo>
                      <a:pt x="21" y="651"/>
                      <a:pt x="17" y="688"/>
                      <a:pt x="23" y="723"/>
                    </a:cubicBezTo>
                    <a:cubicBezTo>
                      <a:pt x="24" y="730"/>
                      <a:pt x="41" y="735"/>
                      <a:pt x="41" y="735"/>
                    </a:cubicBezTo>
                    <a:cubicBezTo>
                      <a:pt x="62" y="721"/>
                      <a:pt x="55" y="729"/>
                      <a:pt x="65" y="714"/>
                    </a:cubicBezTo>
                    <a:cubicBezTo>
                      <a:pt x="69" y="685"/>
                      <a:pt x="66" y="690"/>
                      <a:pt x="89" y="684"/>
                    </a:cubicBezTo>
                    <a:cubicBezTo>
                      <a:pt x="113" y="668"/>
                      <a:pt x="143" y="685"/>
                      <a:pt x="167" y="669"/>
                    </a:cubicBezTo>
                    <a:cubicBezTo>
                      <a:pt x="170" y="656"/>
                      <a:pt x="176" y="611"/>
                      <a:pt x="158" y="603"/>
                    </a:cubicBezTo>
                    <a:cubicBezTo>
                      <a:pt x="136" y="594"/>
                      <a:pt x="106" y="593"/>
                      <a:pt x="83" y="585"/>
                    </a:cubicBezTo>
                    <a:cubicBezTo>
                      <a:pt x="76" y="564"/>
                      <a:pt x="81" y="572"/>
                      <a:pt x="71" y="558"/>
                    </a:cubicBezTo>
                    <a:cubicBezTo>
                      <a:pt x="76" y="544"/>
                      <a:pt x="73" y="534"/>
                      <a:pt x="86" y="525"/>
                    </a:cubicBezTo>
                    <a:cubicBezTo>
                      <a:pt x="98" y="526"/>
                      <a:pt x="111" y="522"/>
                      <a:pt x="122" y="528"/>
                    </a:cubicBezTo>
                    <a:cubicBezTo>
                      <a:pt x="127" y="531"/>
                      <a:pt x="123" y="540"/>
                      <a:pt x="125" y="546"/>
                    </a:cubicBezTo>
                    <a:cubicBezTo>
                      <a:pt x="129" y="555"/>
                      <a:pt x="135" y="555"/>
                      <a:pt x="143" y="558"/>
                    </a:cubicBezTo>
                    <a:cubicBezTo>
                      <a:pt x="151" y="557"/>
                      <a:pt x="160" y="559"/>
                      <a:pt x="167" y="555"/>
                    </a:cubicBezTo>
                    <a:cubicBezTo>
                      <a:pt x="171" y="552"/>
                      <a:pt x="166" y="544"/>
                      <a:pt x="170" y="540"/>
                    </a:cubicBezTo>
                    <a:cubicBezTo>
                      <a:pt x="179" y="531"/>
                      <a:pt x="237" y="518"/>
                      <a:pt x="248" y="516"/>
                    </a:cubicBezTo>
                    <a:cubicBezTo>
                      <a:pt x="264" y="517"/>
                      <a:pt x="280" y="516"/>
                      <a:pt x="296" y="519"/>
                    </a:cubicBezTo>
                    <a:cubicBezTo>
                      <a:pt x="300" y="520"/>
                      <a:pt x="299" y="526"/>
                      <a:pt x="302" y="528"/>
                    </a:cubicBezTo>
                    <a:cubicBezTo>
                      <a:pt x="311" y="536"/>
                      <a:pt x="326" y="533"/>
                      <a:pt x="338" y="534"/>
                    </a:cubicBezTo>
                    <a:cubicBezTo>
                      <a:pt x="353" y="539"/>
                      <a:pt x="364" y="549"/>
                      <a:pt x="377" y="558"/>
                    </a:cubicBezTo>
                    <a:cubicBezTo>
                      <a:pt x="381" y="570"/>
                      <a:pt x="389" y="580"/>
                      <a:pt x="401" y="585"/>
                    </a:cubicBezTo>
                    <a:cubicBezTo>
                      <a:pt x="407" y="588"/>
                      <a:pt x="419" y="591"/>
                      <a:pt x="419" y="591"/>
                    </a:cubicBezTo>
                    <a:cubicBezTo>
                      <a:pt x="427" y="599"/>
                      <a:pt x="449" y="597"/>
                      <a:pt x="449" y="597"/>
                    </a:cubicBezTo>
                    <a:cubicBezTo>
                      <a:pt x="451" y="600"/>
                      <a:pt x="448" y="621"/>
                      <a:pt x="452" y="621"/>
                    </a:cubicBezTo>
                    <a:cubicBezTo>
                      <a:pt x="455" y="621"/>
                      <a:pt x="455" y="615"/>
                      <a:pt x="455" y="612"/>
                    </a:cubicBezTo>
                    <a:cubicBezTo>
                      <a:pt x="457" y="594"/>
                      <a:pt x="456" y="576"/>
                      <a:pt x="458" y="558"/>
                    </a:cubicBezTo>
                    <a:cubicBezTo>
                      <a:pt x="460" y="531"/>
                      <a:pt x="481" y="512"/>
                      <a:pt x="506" y="504"/>
                    </a:cubicBezTo>
                    <a:cubicBezTo>
                      <a:pt x="513" y="493"/>
                      <a:pt x="521" y="492"/>
                      <a:pt x="530" y="483"/>
                    </a:cubicBezTo>
                    <a:cubicBezTo>
                      <a:pt x="535" y="469"/>
                      <a:pt x="534" y="435"/>
                      <a:pt x="548" y="432"/>
                    </a:cubicBezTo>
                    <a:cubicBezTo>
                      <a:pt x="559" y="430"/>
                      <a:pt x="570" y="430"/>
                      <a:pt x="581" y="429"/>
                    </a:cubicBezTo>
                    <a:cubicBezTo>
                      <a:pt x="598" y="425"/>
                      <a:pt x="615" y="422"/>
                      <a:pt x="632" y="420"/>
                    </a:cubicBezTo>
                    <a:cubicBezTo>
                      <a:pt x="638" y="418"/>
                      <a:pt x="646" y="419"/>
                      <a:pt x="650" y="414"/>
                    </a:cubicBezTo>
                    <a:cubicBezTo>
                      <a:pt x="664" y="393"/>
                      <a:pt x="655" y="398"/>
                      <a:pt x="671" y="393"/>
                    </a:cubicBezTo>
                    <a:cubicBezTo>
                      <a:pt x="681" y="362"/>
                      <a:pt x="718" y="362"/>
                      <a:pt x="746" y="360"/>
                    </a:cubicBezTo>
                    <a:cubicBezTo>
                      <a:pt x="760" y="319"/>
                      <a:pt x="727" y="332"/>
                      <a:pt x="689" y="330"/>
                    </a:cubicBezTo>
                    <a:cubicBezTo>
                      <a:pt x="674" y="286"/>
                      <a:pt x="665" y="232"/>
                      <a:pt x="692" y="192"/>
                    </a:cubicBezTo>
                    <a:cubicBezTo>
                      <a:pt x="686" y="173"/>
                      <a:pt x="678" y="177"/>
                      <a:pt x="659" y="180"/>
                    </a:cubicBezTo>
                    <a:cubicBezTo>
                      <a:pt x="654" y="182"/>
                      <a:pt x="644" y="184"/>
                      <a:pt x="641" y="189"/>
                    </a:cubicBezTo>
                    <a:cubicBezTo>
                      <a:pt x="639" y="192"/>
                      <a:pt x="634" y="224"/>
                      <a:pt x="629" y="228"/>
                    </a:cubicBezTo>
                    <a:cubicBezTo>
                      <a:pt x="622" y="234"/>
                      <a:pt x="611" y="234"/>
                      <a:pt x="602" y="237"/>
                    </a:cubicBezTo>
                    <a:cubicBezTo>
                      <a:pt x="599" y="238"/>
                      <a:pt x="593" y="240"/>
                      <a:pt x="593" y="240"/>
                    </a:cubicBezTo>
                    <a:cubicBezTo>
                      <a:pt x="562" y="236"/>
                      <a:pt x="539" y="224"/>
                      <a:pt x="512" y="210"/>
                    </a:cubicBezTo>
                    <a:cubicBezTo>
                      <a:pt x="494" y="201"/>
                      <a:pt x="504" y="205"/>
                      <a:pt x="482" y="198"/>
                    </a:cubicBezTo>
                    <a:cubicBezTo>
                      <a:pt x="479" y="197"/>
                      <a:pt x="473" y="195"/>
                      <a:pt x="473" y="195"/>
                    </a:cubicBezTo>
                    <a:cubicBezTo>
                      <a:pt x="455" y="182"/>
                      <a:pt x="465" y="189"/>
                      <a:pt x="443" y="174"/>
                    </a:cubicBezTo>
                    <a:cubicBezTo>
                      <a:pt x="437" y="170"/>
                      <a:pt x="425" y="162"/>
                      <a:pt x="425" y="162"/>
                    </a:cubicBezTo>
                    <a:cubicBezTo>
                      <a:pt x="418" y="151"/>
                      <a:pt x="407" y="139"/>
                      <a:pt x="395" y="135"/>
                    </a:cubicBezTo>
                    <a:cubicBezTo>
                      <a:pt x="386" y="121"/>
                      <a:pt x="375" y="124"/>
                      <a:pt x="362" y="111"/>
                    </a:cubicBezTo>
                    <a:cubicBezTo>
                      <a:pt x="353" y="102"/>
                      <a:pt x="348" y="94"/>
                      <a:pt x="338" y="87"/>
                    </a:cubicBezTo>
                    <a:cubicBezTo>
                      <a:pt x="324" y="66"/>
                      <a:pt x="332" y="73"/>
                      <a:pt x="317" y="63"/>
                    </a:cubicBezTo>
                    <a:cubicBezTo>
                      <a:pt x="310" y="52"/>
                      <a:pt x="299" y="40"/>
                      <a:pt x="287" y="36"/>
                    </a:cubicBezTo>
                    <a:cubicBezTo>
                      <a:pt x="270" y="10"/>
                      <a:pt x="293" y="41"/>
                      <a:pt x="272" y="24"/>
                    </a:cubicBezTo>
                    <a:cubicBezTo>
                      <a:pt x="269" y="22"/>
                      <a:pt x="269" y="17"/>
                      <a:pt x="266" y="15"/>
                    </a:cubicBezTo>
                    <a:cubicBezTo>
                      <a:pt x="264" y="13"/>
                      <a:pt x="257" y="12"/>
                      <a:pt x="257" y="12"/>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6352" name="任意多边形 526351"/>
              <p:cNvSpPr/>
              <p:nvPr/>
            </p:nvSpPr>
            <p:spPr>
              <a:xfrm>
                <a:off x="222" y="750"/>
                <a:ext cx="1767" cy="1527"/>
              </a:xfrm>
              <a:custGeom>
                <a:avLst/>
                <a:gdLst/>
                <a:ahLst/>
                <a:cxnLst/>
                <a:pathLst>
                  <a:path w="1767" h="1527">
                    <a:moveTo>
                      <a:pt x="1641" y="6"/>
                    </a:moveTo>
                    <a:cubicBezTo>
                      <a:pt x="1616" y="15"/>
                      <a:pt x="1599" y="24"/>
                      <a:pt x="1572" y="29"/>
                    </a:cubicBezTo>
                    <a:cubicBezTo>
                      <a:pt x="1577" y="47"/>
                      <a:pt x="1582" y="50"/>
                      <a:pt x="1599" y="57"/>
                    </a:cubicBezTo>
                    <a:cubicBezTo>
                      <a:pt x="1620" y="76"/>
                      <a:pt x="1637" y="77"/>
                      <a:pt x="1609" y="108"/>
                    </a:cubicBezTo>
                    <a:cubicBezTo>
                      <a:pt x="1579" y="104"/>
                      <a:pt x="1567" y="104"/>
                      <a:pt x="1544" y="89"/>
                    </a:cubicBezTo>
                    <a:cubicBezTo>
                      <a:pt x="1531" y="69"/>
                      <a:pt x="1527" y="64"/>
                      <a:pt x="1503" y="71"/>
                    </a:cubicBezTo>
                    <a:cubicBezTo>
                      <a:pt x="1489" y="91"/>
                      <a:pt x="1492" y="113"/>
                      <a:pt x="1475" y="131"/>
                    </a:cubicBezTo>
                    <a:cubicBezTo>
                      <a:pt x="1473" y="135"/>
                      <a:pt x="1473" y="141"/>
                      <a:pt x="1470" y="144"/>
                    </a:cubicBezTo>
                    <a:cubicBezTo>
                      <a:pt x="1467" y="147"/>
                      <a:pt x="1460" y="145"/>
                      <a:pt x="1457" y="149"/>
                    </a:cubicBezTo>
                    <a:cubicBezTo>
                      <a:pt x="1437" y="177"/>
                      <a:pt x="1429" y="241"/>
                      <a:pt x="1420" y="274"/>
                    </a:cubicBezTo>
                    <a:cubicBezTo>
                      <a:pt x="1426" y="295"/>
                      <a:pt x="1426" y="314"/>
                      <a:pt x="1443" y="329"/>
                    </a:cubicBezTo>
                    <a:cubicBezTo>
                      <a:pt x="1446" y="355"/>
                      <a:pt x="1452" y="377"/>
                      <a:pt x="1457" y="403"/>
                    </a:cubicBezTo>
                    <a:cubicBezTo>
                      <a:pt x="1455" y="420"/>
                      <a:pt x="1457" y="437"/>
                      <a:pt x="1452" y="453"/>
                    </a:cubicBezTo>
                    <a:cubicBezTo>
                      <a:pt x="1449" y="465"/>
                      <a:pt x="1434" y="470"/>
                      <a:pt x="1429" y="481"/>
                    </a:cubicBezTo>
                    <a:cubicBezTo>
                      <a:pt x="1419" y="501"/>
                      <a:pt x="1425" y="519"/>
                      <a:pt x="1401" y="527"/>
                    </a:cubicBezTo>
                    <a:cubicBezTo>
                      <a:pt x="1396" y="544"/>
                      <a:pt x="1378" y="575"/>
                      <a:pt x="1364" y="587"/>
                    </a:cubicBezTo>
                    <a:cubicBezTo>
                      <a:pt x="1357" y="613"/>
                      <a:pt x="1347" y="629"/>
                      <a:pt x="1327" y="647"/>
                    </a:cubicBezTo>
                    <a:cubicBezTo>
                      <a:pt x="1319" y="674"/>
                      <a:pt x="1301" y="684"/>
                      <a:pt x="1281" y="702"/>
                    </a:cubicBezTo>
                    <a:cubicBezTo>
                      <a:pt x="1275" y="724"/>
                      <a:pt x="1266" y="736"/>
                      <a:pt x="1245" y="744"/>
                    </a:cubicBezTo>
                    <a:cubicBezTo>
                      <a:pt x="1209" y="776"/>
                      <a:pt x="1181" y="803"/>
                      <a:pt x="1134" y="817"/>
                    </a:cubicBezTo>
                    <a:cubicBezTo>
                      <a:pt x="1117" y="828"/>
                      <a:pt x="1087" y="849"/>
                      <a:pt x="1069" y="854"/>
                    </a:cubicBezTo>
                    <a:cubicBezTo>
                      <a:pt x="1042" y="873"/>
                      <a:pt x="1037" y="867"/>
                      <a:pt x="1000" y="863"/>
                    </a:cubicBezTo>
                    <a:cubicBezTo>
                      <a:pt x="971" y="855"/>
                      <a:pt x="988" y="846"/>
                      <a:pt x="1005" y="840"/>
                    </a:cubicBezTo>
                    <a:cubicBezTo>
                      <a:pt x="1011" y="813"/>
                      <a:pt x="1015" y="816"/>
                      <a:pt x="1033" y="799"/>
                    </a:cubicBezTo>
                    <a:cubicBezTo>
                      <a:pt x="1031" y="787"/>
                      <a:pt x="1033" y="774"/>
                      <a:pt x="1028" y="762"/>
                    </a:cubicBezTo>
                    <a:cubicBezTo>
                      <a:pt x="1018" y="737"/>
                      <a:pt x="968" y="767"/>
                      <a:pt x="954" y="776"/>
                    </a:cubicBezTo>
                    <a:cubicBezTo>
                      <a:pt x="941" y="796"/>
                      <a:pt x="947" y="803"/>
                      <a:pt x="959" y="822"/>
                    </a:cubicBezTo>
                    <a:cubicBezTo>
                      <a:pt x="969" y="857"/>
                      <a:pt x="951" y="887"/>
                      <a:pt x="922" y="905"/>
                    </a:cubicBezTo>
                    <a:cubicBezTo>
                      <a:pt x="901" y="936"/>
                      <a:pt x="912" y="924"/>
                      <a:pt x="894" y="942"/>
                    </a:cubicBezTo>
                    <a:cubicBezTo>
                      <a:pt x="890" y="964"/>
                      <a:pt x="887" y="986"/>
                      <a:pt x="871" y="1002"/>
                    </a:cubicBezTo>
                    <a:cubicBezTo>
                      <a:pt x="861" y="1035"/>
                      <a:pt x="876" y="997"/>
                      <a:pt x="853" y="1020"/>
                    </a:cubicBezTo>
                    <a:cubicBezTo>
                      <a:pt x="851" y="1022"/>
                      <a:pt x="845" y="1046"/>
                      <a:pt x="844" y="1048"/>
                    </a:cubicBezTo>
                    <a:cubicBezTo>
                      <a:pt x="847" y="1057"/>
                      <a:pt x="855" y="1066"/>
                      <a:pt x="853" y="1075"/>
                    </a:cubicBezTo>
                    <a:cubicBezTo>
                      <a:pt x="849" y="1097"/>
                      <a:pt x="806" y="1101"/>
                      <a:pt x="793" y="1103"/>
                    </a:cubicBezTo>
                    <a:cubicBezTo>
                      <a:pt x="783" y="1130"/>
                      <a:pt x="764" y="1120"/>
                      <a:pt x="742" y="1112"/>
                    </a:cubicBezTo>
                    <a:cubicBezTo>
                      <a:pt x="735" y="1088"/>
                      <a:pt x="722" y="1088"/>
                      <a:pt x="701" y="1080"/>
                    </a:cubicBezTo>
                    <a:cubicBezTo>
                      <a:pt x="656" y="1088"/>
                      <a:pt x="633" y="1091"/>
                      <a:pt x="581" y="1094"/>
                    </a:cubicBezTo>
                    <a:cubicBezTo>
                      <a:pt x="564" y="1105"/>
                      <a:pt x="545" y="1110"/>
                      <a:pt x="526" y="1117"/>
                    </a:cubicBezTo>
                    <a:cubicBezTo>
                      <a:pt x="514" y="1128"/>
                      <a:pt x="504" y="1131"/>
                      <a:pt x="489" y="1135"/>
                    </a:cubicBezTo>
                    <a:cubicBezTo>
                      <a:pt x="454" y="1132"/>
                      <a:pt x="426" y="1132"/>
                      <a:pt x="397" y="1112"/>
                    </a:cubicBezTo>
                    <a:cubicBezTo>
                      <a:pt x="361" y="1117"/>
                      <a:pt x="335" y="1130"/>
                      <a:pt x="300" y="1140"/>
                    </a:cubicBezTo>
                    <a:cubicBezTo>
                      <a:pt x="289" y="1143"/>
                      <a:pt x="268" y="1149"/>
                      <a:pt x="268" y="1149"/>
                    </a:cubicBezTo>
                    <a:cubicBezTo>
                      <a:pt x="260" y="1171"/>
                      <a:pt x="242" y="1178"/>
                      <a:pt x="222" y="1186"/>
                    </a:cubicBezTo>
                    <a:cubicBezTo>
                      <a:pt x="196" y="1210"/>
                      <a:pt x="229" y="1181"/>
                      <a:pt x="199" y="1200"/>
                    </a:cubicBezTo>
                    <a:cubicBezTo>
                      <a:pt x="176" y="1214"/>
                      <a:pt x="202" y="1204"/>
                      <a:pt x="180" y="1223"/>
                    </a:cubicBezTo>
                    <a:cubicBezTo>
                      <a:pt x="152" y="1247"/>
                      <a:pt x="109" y="1270"/>
                      <a:pt x="74" y="1278"/>
                    </a:cubicBezTo>
                    <a:cubicBezTo>
                      <a:pt x="38" y="1301"/>
                      <a:pt x="89" y="1271"/>
                      <a:pt x="33" y="1292"/>
                    </a:cubicBezTo>
                    <a:cubicBezTo>
                      <a:pt x="22" y="1296"/>
                      <a:pt x="8" y="1312"/>
                      <a:pt x="0" y="1320"/>
                    </a:cubicBezTo>
                    <a:cubicBezTo>
                      <a:pt x="29" y="1396"/>
                      <a:pt x="41" y="1383"/>
                      <a:pt x="129" y="1389"/>
                    </a:cubicBezTo>
                    <a:cubicBezTo>
                      <a:pt x="151" y="1395"/>
                      <a:pt x="162" y="1409"/>
                      <a:pt x="180" y="1421"/>
                    </a:cubicBezTo>
                    <a:cubicBezTo>
                      <a:pt x="197" y="1415"/>
                      <a:pt x="209" y="1415"/>
                      <a:pt x="222" y="1402"/>
                    </a:cubicBezTo>
                    <a:cubicBezTo>
                      <a:pt x="243" y="1333"/>
                      <a:pt x="309" y="1346"/>
                      <a:pt x="374" y="1343"/>
                    </a:cubicBezTo>
                    <a:cubicBezTo>
                      <a:pt x="413" y="1328"/>
                      <a:pt x="404" y="1325"/>
                      <a:pt x="457" y="1320"/>
                    </a:cubicBezTo>
                    <a:cubicBezTo>
                      <a:pt x="458" y="1320"/>
                      <a:pt x="486" y="1312"/>
                      <a:pt x="489" y="1310"/>
                    </a:cubicBezTo>
                    <a:cubicBezTo>
                      <a:pt x="493" y="1306"/>
                      <a:pt x="494" y="1299"/>
                      <a:pt x="498" y="1296"/>
                    </a:cubicBezTo>
                    <a:cubicBezTo>
                      <a:pt x="506" y="1290"/>
                      <a:pt x="517" y="1290"/>
                      <a:pt x="526" y="1287"/>
                    </a:cubicBezTo>
                    <a:cubicBezTo>
                      <a:pt x="608" y="1290"/>
                      <a:pt x="620" y="1282"/>
                      <a:pt x="673" y="1301"/>
                    </a:cubicBezTo>
                    <a:cubicBezTo>
                      <a:pt x="687" y="1323"/>
                      <a:pt x="700" y="1318"/>
                      <a:pt x="710" y="1347"/>
                    </a:cubicBezTo>
                    <a:cubicBezTo>
                      <a:pt x="693" y="1358"/>
                      <a:pt x="694" y="1365"/>
                      <a:pt x="687" y="1384"/>
                    </a:cubicBezTo>
                    <a:cubicBezTo>
                      <a:pt x="697" y="1418"/>
                      <a:pt x="695" y="1482"/>
                      <a:pt x="733" y="1495"/>
                    </a:cubicBezTo>
                    <a:cubicBezTo>
                      <a:pt x="752" y="1512"/>
                      <a:pt x="760" y="1518"/>
                      <a:pt x="784" y="1527"/>
                    </a:cubicBezTo>
                    <a:cubicBezTo>
                      <a:pt x="798" y="1518"/>
                      <a:pt x="805" y="1509"/>
                      <a:pt x="821" y="1504"/>
                    </a:cubicBezTo>
                    <a:cubicBezTo>
                      <a:pt x="825" y="1489"/>
                      <a:pt x="847" y="1473"/>
                      <a:pt x="862" y="1467"/>
                    </a:cubicBezTo>
                    <a:cubicBezTo>
                      <a:pt x="871" y="1441"/>
                      <a:pt x="880" y="1422"/>
                      <a:pt x="904" y="1407"/>
                    </a:cubicBezTo>
                    <a:cubicBezTo>
                      <a:pt x="921" y="1381"/>
                      <a:pt x="930" y="1384"/>
                      <a:pt x="963" y="1379"/>
                    </a:cubicBezTo>
                    <a:cubicBezTo>
                      <a:pt x="976" y="1367"/>
                      <a:pt x="976" y="1354"/>
                      <a:pt x="982" y="1338"/>
                    </a:cubicBezTo>
                    <a:cubicBezTo>
                      <a:pt x="977" y="1313"/>
                      <a:pt x="979" y="1299"/>
                      <a:pt x="954" y="1292"/>
                    </a:cubicBezTo>
                    <a:cubicBezTo>
                      <a:pt x="950" y="1278"/>
                      <a:pt x="940" y="1250"/>
                      <a:pt x="940" y="1250"/>
                    </a:cubicBezTo>
                    <a:cubicBezTo>
                      <a:pt x="945" y="1222"/>
                      <a:pt x="947" y="1210"/>
                      <a:pt x="973" y="1227"/>
                    </a:cubicBezTo>
                    <a:cubicBezTo>
                      <a:pt x="965" y="1259"/>
                      <a:pt x="967" y="1263"/>
                      <a:pt x="1000" y="1269"/>
                    </a:cubicBezTo>
                    <a:cubicBezTo>
                      <a:pt x="1013" y="1281"/>
                      <a:pt x="1015" y="1291"/>
                      <a:pt x="1033" y="1296"/>
                    </a:cubicBezTo>
                    <a:cubicBezTo>
                      <a:pt x="1058" y="1315"/>
                      <a:pt x="1095" y="1300"/>
                      <a:pt x="1125" y="1296"/>
                    </a:cubicBezTo>
                    <a:cubicBezTo>
                      <a:pt x="1153" y="1288"/>
                      <a:pt x="1184" y="1271"/>
                      <a:pt x="1208" y="1255"/>
                    </a:cubicBezTo>
                    <a:cubicBezTo>
                      <a:pt x="1220" y="1237"/>
                      <a:pt x="1225" y="1235"/>
                      <a:pt x="1245" y="1241"/>
                    </a:cubicBezTo>
                    <a:cubicBezTo>
                      <a:pt x="1250" y="1260"/>
                      <a:pt x="1251" y="1267"/>
                      <a:pt x="1268" y="1278"/>
                    </a:cubicBezTo>
                    <a:cubicBezTo>
                      <a:pt x="1315" y="1271"/>
                      <a:pt x="1290" y="1267"/>
                      <a:pt x="1323" y="1255"/>
                    </a:cubicBezTo>
                    <a:cubicBezTo>
                      <a:pt x="1333" y="1239"/>
                      <a:pt x="1345" y="1236"/>
                      <a:pt x="1351" y="1218"/>
                    </a:cubicBezTo>
                    <a:cubicBezTo>
                      <a:pt x="1358" y="1169"/>
                      <a:pt x="1352" y="1178"/>
                      <a:pt x="1410" y="1172"/>
                    </a:cubicBezTo>
                    <a:cubicBezTo>
                      <a:pt x="1433" y="1151"/>
                      <a:pt x="1416" y="1128"/>
                      <a:pt x="1443" y="1103"/>
                    </a:cubicBezTo>
                    <a:cubicBezTo>
                      <a:pt x="1459" y="1111"/>
                      <a:pt x="1472" y="1117"/>
                      <a:pt x="1484" y="1131"/>
                    </a:cubicBezTo>
                    <a:cubicBezTo>
                      <a:pt x="1479" y="1149"/>
                      <a:pt x="1465" y="1163"/>
                      <a:pt x="1452" y="1177"/>
                    </a:cubicBezTo>
                    <a:cubicBezTo>
                      <a:pt x="1444" y="1198"/>
                      <a:pt x="1435" y="1214"/>
                      <a:pt x="1461" y="1223"/>
                    </a:cubicBezTo>
                    <a:cubicBezTo>
                      <a:pt x="1479" y="1219"/>
                      <a:pt x="1495" y="1215"/>
                      <a:pt x="1512" y="1209"/>
                    </a:cubicBezTo>
                    <a:cubicBezTo>
                      <a:pt x="1532" y="1178"/>
                      <a:pt x="1534" y="1172"/>
                      <a:pt x="1521" y="1135"/>
                    </a:cubicBezTo>
                    <a:cubicBezTo>
                      <a:pt x="1538" y="1130"/>
                      <a:pt x="1557" y="1135"/>
                      <a:pt x="1572" y="1126"/>
                    </a:cubicBezTo>
                    <a:cubicBezTo>
                      <a:pt x="1583" y="1120"/>
                      <a:pt x="1590" y="1098"/>
                      <a:pt x="1595" y="1085"/>
                    </a:cubicBezTo>
                    <a:cubicBezTo>
                      <a:pt x="1590" y="1056"/>
                      <a:pt x="1581" y="1030"/>
                      <a:pt x="1572" y="1002"/>
                    </a:cubicBezTo>
                    <a:cubicBezTo>
                      <a:pt x="1573" y="974"/>
                      <a:pt x="1573" y="946"/>
                      <a:pt x="1576" y="919"/>
                    </a:cubicBezTo>
                    <a:cubicBezTo>
                      <a:pt x="1579" y="892"/>
                      <a:pt x="1600" y="874"/>
                      <a:pt x="1609" y="850"/>
                    </a:cubicBezTo>
                    <a:cubicBezTo>
                      <a:pt x="1615" y="743"/>
                      <a:pt x="1604" y="808"/>
                      <a:pt x="1618" y="767"/>
                    </a:cubicBezTo>
                    <a:cubicBezTo>
                      <a:pt x="1623" y="753"/>
                      <a:pt x="1632" y="725"/>
                      <a:pt x="1632" y="725"/>
                    </a:cubicBezTo>
                    <a:cubicBezTo>
                      <a:pt x="1637" y="699"/>
                      <a:pt x="1639" y="699"/>
                      <a:pt x="1632" y="670"/>
                    </a:cubicBezTo>
                    <a:cubicBezTo>
                      <a:pt x="1630" y="660"/>
                      <a:pt x="1622" y="642"/>
                      <a:pt x="1622" y="642"/>
                    </a:cubicBezTo>
                    <a:cubicBezTo>
                      <a:pt x="1627" y="619"/>
                      <a:pt x="1627" y="608"/>
                      <a:pt x="1650" y="601"/>
                    </a:cubicBezTo>
                    <a:cubicBezTo>
                      <a:pt x="1661" y="589"/>
                      <a:pt x="1671" y="588"/>
                      <a:pt x="1687" y="582"/>
                    </a:cubicBezTo>
                    <a:cubicBezTo>
                      <a:pt x="1696" y="556"/>
                      <a:pt x="1694" y="538"/>
                      <a:pt x="1701" y="509"/>
                    </a:cubicBezTo>
                    <a:cubicBezTo>
                      <a:pt x="1705" y="494"/>
                      <a:pt x="1723" y="486"/>
                      <a:pt x="1728" y="472"/>
                    </a:cubicBezTo>
                    <a:cubicBezTo>
                      <a:pt x="1737" y="447"/>
                      <a:pt x="1742" y="412"/>
                      <a:pt x="1761" y="393"/>
                    </a:cubicBezTo>
                    <a:cubicBezTo>
                      <a:pt x="1767" y="373"/>
                      <a:pt x="1763" y="363"/>
                      <a:pt x="1751" y="347"/>
                    </a:cubicBezTo>
                    <a:cubicBezTo>
                      <a:pt x="1748" y="291"/>
                      <a:pt x="1761" y="276"/>
                      <a:pt x="1728" y="246"/>
                    </a:cubicBezTo>
                    <a:cubicBezTo>
                      <a:pt x="1724" y="232"/>
                      <a:pt x="1704" y="175"/>
                      <a:pt x="1696" y="163"/>
                    </a:cubicBezTo>
                    <a:cubicBezTo>
                      <a:pt x="1692" y="158"/>
                      <a:pt x="1686" y="154"/>
                      <a:pt x="1682" y="149"/>
                    </a:cubicBezTo>
                    <a:cubicBezTo>
                      <a:pt x="1669" y="133"/>
                      <a:pt x="1666" y="112"/>
                      <a:pt x="1659" y="94"/>
                    </a:cubicBezTo>
                    <a:cubicBezTo>
                      <a:pt x="1662" y="69"/>
                      <a:pt x="1665" y="52"/>
                      <a:pt x="1673" y="29"/>
                    </a:cubicBezTo>
                    <a:cubicBezTo>
                      <a:pt x="1668" y="24"/>
                      <a:pt x="1663" y="20"/>
                      <a:pt x="1659" y="15"/>
                    </a:cubicBezTo>
                    <a:cubicBezTo>
                      <a:pt x="1656" y="11"/>
                      <a:pt x="1655" y="4"/>
                      <a:pt x="1650" y="2"/>
                    </a:cubicBezTo>
                    <a:cubicBezTo>
                      <a:pt x="1645" y="0"/>
                      <a:pt x="1640" y="4"/>
                      <a:pt x="1636" y="6"/>
                    </a:cubicBezTo>
                    <a:cubicBezTo>
                      <a:pt x="1634" y="7"/>
                      <a:pt x="1639" y="6"/>
                      <a:pt x="1641" y="6"/>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6353" name="任意多边形 526352"/>
              <p:cNvSpPr/>
              <p:nvPr/>
            </p:nvSpPr>
            <p:spPr>
              <a:xfrm>
                <a:off x="408" y="2076"/>
                <a:ext cx="437" cy="356"/>
              </a:xfrm>
              <a:custGeom>
                <a:avLst/>
                <a:gdLst/>
                <a:ahLst/>
                <a:cxnLst/>
                <a:pathLst>
                  <a:path w="398" h="336">
                    <a:moveTo>
                      <a:pt x="144" y="61"/>
                    </a:moveTo>
                    <a:cubicBezTo>
                      <a:pt x="127" y="55"/>
                      <a:pt x="112" y="55"/>
                      <a:pt x="102" y="70"/>
                    </a:cubicBezTo>
                    <a:cubicBezTo>
                      <a:pt x="101" y="83"/>
                      <a:pt x="104" y="97"/>
                      <a:pt x="99" y="109"/>
                    </a:cubicBezTo>
                    <a:cubicBezTo>
                      <a:pt x="96" y="116"/>
                      <a:pt x="87" y="117"/>
                      <a:pt x="81" y="121"/>
                    </a:cubicBezTo>
                    <a:cubicBezTo>
                      <a:pt x="64" y="132"/>
                      <a:pt x="41" y="144"/>
                      <a:pt x="21" y="148"/>
                    </a:cubicBezTo>
                    <a:cubicBezTo>
                      <a:pt x="10" y="155"/>
                      <a:pt x="12" y="162"/>
                      <a:pt x="0" y="166"/>
                    </a:cubicBezTo>
                    <a:cubicBezTo>
                      <a:pt x="5" y="188"/>
                      <a:pt x="34" y="184"/>
                      <a:pt x="54" y="187"/>
                    </a:cubicBezTo>
                    <a:cubicBezTo>
                      <a:pt x="52" y="204"/>
                      <a:pt x="41" y="243"/>
                      <a:pt x="63" y="250"/>
                    </a:cubicBezTo>
                    <a:cubicBezTo>
                      <a:pt x="70" y="278"/>
                      <a:pt x="75" y="280"/>
                      <a:pt x="102" y="289"/>
                    </a:cubicBezTo>
                    <a:cubicBezTo>
                      <a:pt x="108" y="336"/>
                      <a:pt x="122" y="323"/>
                      <a:pt x="171" y="307"/>
                    </a:cubicBezTo>
                    <a:cubicBezTo>
                      <a:pt x="182" y="274"/>
                      <a:pt x="164" y="323"/>
                      <a:pt x="183" y="292"/>
                    </a:cubicBezTo>
                    <a:cubicBezTo>
                      <a:pt x="190" y="282"/>
                      <a:pt x="185" y="266"/>
                      <a:pt x="192" y="256"/>
                    </a:cubicBezTo>
                    <a:cubicBezTo>
                      <a:pt x="196" y="250"/>
                      <a:pt x="210" y="244"/>
                      <a:pt x="210" y="244"/>
                    </a:cubicBezTo>
                    <a:cubicBezTo>
                      <a:pt x="241" y="197"/>
                      <a:pt x="287" y="207"/>
                      <a:pt x="339" y="205"/>
                    </a:cubicBezTo>
                    <a:cubicBezTo>
                      <a:pt x="356" y="180"/>
                      <a:pt x="346" y="160"/>
                      <a:pt x="369" y="145"/>
                    </a:cubicBezTo>
                    <a:cubicBezTo>
                      <a:pt x="375" y="136"/>
                      <a:pt x="385" y="131"/>
                      <a:pt x="390" y="121"/>
                    </a:cubicBezTo>
                    <a:cubicBezTo>
                      <a:pt x="393" y="115"/>
                      <a:pt x="396" y="103"/>
                      <a:pt x="396" y="103"/>
                    </a:cubicBezTo>
                    <a:cubicBezTo>
                      <a:pt x="394" y="68"/>
                      <a:pt x="398" y="40"/>
                      <a:pt x="363" y="28"/>
                    </a:cubicBezTo>
                    <a:cubicBezTo>
                      <a:pt x="356" y="0"/>
                      <a:pt x="332" y="14"/>
                      <a:pt x="303" y="16"/>
                    </a:cubicBezTo>
                    <a:cubicBezTo>
                      <a:pt x="274" y="35"/>
                      <a:pt x="316" y="29"/>
                      <a:pt x="252" y="34"/>
                    </a:cubicBezTo>
                    <a:cubicBezTo>
                      <a:pt x="230" y="41"/>
                      <a:pt x="253" y="66"/>
                      <a:pt x="231" y="73"/>
                    </a:cubicBezTo>
                    <a:cubicBezTo>
                      <a:pt x="219" y="91"/>
                      <a:pt x="212" y="85"/>
                      <a:pt x="189" y="82"/>
                    </a:cubicBezTo>
                    <a:cubicBezTo>
                      <a:pt x="179" y="79"/>
                      <a:pt x="172" y="70"/>
                      <a:pt x="162" y="67"/>
                    </a:cubicBezTo>
                    <a:cubicBezTo>
                      <a:pt x="156" y="65"/>
                      <a:pt x="144" y="61"/>
                      <a:pt x="144" y="61"/>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6354" name="任意多边形 526353"/>
              <p:cNvSpPr/>
              <p:nvPr/>
            </p:nvSpPr>
            <p:spPr>
              <a:xfrm>
                <a:off x="0" y="2148"/>
                <a:ext cx="384" cy="559"/>
              </a:xfrm>
              <a:custGeom>
                <a:avLst/>
                <a:gdLst/>
                <a:ahLst/>
                <a:cxnLst/>
                <a:pathLst>
                  <a:path w="350" h="527">
                    <a:moveTo>
                      <a:pt x="24" y="73"/>
                    </a:moveTo>
                    <a:cubicBezTo>
                      <a:pt x="0" y="81"/>
                      <a:pt x="4" y="119"/>
                      <a:pt x="27" y="127"/>
                    </a:cubicBezTo>
                    <a:cubicBezTo>
                      <a:pt x="26" y="134"/>
                      <a:pt x="28" y="142"/>
                      <a:pt x="24" y="148"/>
                    </a:cubicBezTo>
                    <a:cubicBezTo>
                      <a:pt x="22" y="151"/>
                      <a:pt x="15" y="148"/>
                      <a:pt x="12" y="151"/>
                    </a:cubicBezTo>
                    <a:cubicBezTo>
                      <a:pt x="10" y="153"/>
                      <a:pt x="10" y="157"/>
                      <a:pt x="9" y="160"/>
                    </a:cubicBezTo>
                    <a:cubicBezTo>
                      <a:pt x="11" y="183"/>
                      <a:pt x="14" y="204"/>
                      <a:pt x="18" y="226"/>
                    </a:cubicBezTo>
                    <a:cubicBezTo>
                      <a:pt x="40" y="224"/>
                      <a:pt x="53" y="228"/>
                      <a:pt x="60" y="208"/>
                    </a:cubicBezTo>
                    <a:cubicBezTo>
                      <a:pt x="72" y="211"/>
                      <a:pt x="81" y="217"/>
                      <a:pt x="93" y="220"/>
                    </a:cubicBezTo>
                    <a:cubicBezTo>
                      <a:pt x="99" y="219"/>
                      <a:pt x="106" y="220"/>
                      <a:pt x="111" y="217"/>
                    </a:cubicBezTo>
                    <a:cubicBezTo>
                      <a:pt x="126" y="209"/>
                      <a:pt x="102" y="173"/>
                      <a:pt x="99" y="163"/>
                    </a:cubicBezTo>
                    <a:cubicBezTo>
                      <a:pt x="100" y="153"/>
                      <a:pt x="98" y="142"/>
                      <a:pt x="102" y="133"/>
                    </a:cubicBezTo>
                    <a:cubicBezTo>
                      <a:pt x="103" y="130"/>
                      <a:pt x="109" y="133"/>
                      <a:pt x="111" y="136"/>
                    </a:cubicBezTo>
                    <a:cubicBezTo>
                      <a:pt x="117" y="146"/>
                      <a:pt x="111" y="160"/>
                      <a:pt x="117" y="169"/>
                    </a:cubicBezTo>
                    <a:cubicBezTo>
                      <a:pt x="119" y="172"/>
                      <a:pt x="123" y="171"/>
                      <a:pt x="126" y="172"/>
                    </a:cubicBezTo>
                    <a:cubicBezTo>
                      <a:pt x="144" y="199"/>
                      <a:pt x="137" y="185"/>
                      <a:pt x="135" y="250"/>
                    </a:cubicBezTo>
                    <a:cubicBezTo>
                      <a:pt x="135" y="256"/>
                      <a:pt x="134" y="264"/>
                      <a:pt x="129" y="268"/>
                    </a:cubicBezTo>
                    <a:cubicBezTo>
                      <a:pt x="120" y="274"/>
                      <a:pt x="111" y="280"/>
                      <a:pt x="102" y="286"/>
                    </a:cubicBezTo>
                    <a:cubicBezTo>
                      <a:pt x="99" y="288"/>
                      <a:pt x="93" y="292"/>
                      <a:pt x="93" y="292"/>
                    </a:cubicBezTo>
                    <a:cubicBezTo>
                      <a:pt x="90" y="302"/>
                      <a:pt x="84" y="309"/>
                      <a:pt x="81" y="319"/>
                    </a:cubicBezTo>
                    <a:cubicBezTo>
                      <a:pt x="78" y="350"/>
                      <a:pt x="80" y="382"/>
                      <a:pt x="72" y="412"/>
                    </a:cubicBezTo>
                    <a:cubicBezTo>
                      <a:pt x="70" y="419"/>
                      <a:pt x="60" y="430"/>
                      <a:pt x="60" y="430"/>
                    </a:cubicBezTo>
                    <a:cubicBezTo>
                      <a:pt x="63" y="444"/>
                      <a:pt x="61" y="452"/>
                      <a:pt x="75" y="457"/>
                    </a:cubicBezTo>
                    <a:cubicBezTo>
                      <a:pt x="79" y="475"/>
                      <a:pt x="84" y="477"/>
                      <a:pt x="99" y="487"/>
                    </a:cubicBezTo>
                    <a:cubicBezTo>
                      <a:pt x="126" y="484"/>
                      <a:pt x="132" y="488"/>
                      <a:pt x="126" y="463"/>
                    </a:cubicBezTo>
                    <a:cubicBezTo>
                      <a:pt x="126" y="453"/>
                      <a:pt x="130" y="363"/>
                      <a:pt x="141" y="418"/>
                    </a:cubicBezTo>
                    <a:cubicBezTo>
                      <a:pt x="140" y="448"/>
                      <a:pt x="138" y="478"/>
                      <a:pt x="138" y="508"/>
                    </a:cubicBezTo>
                    <a:cubicBezTo>
                      <a:pt x="138" y="513"/>
                      <a:pt x="136" y="521"/>
                      <a:pt x="141" y="523"/>
                    </a:cubicBezTo>
                    <a:cubicBezTo>
                      <a:pt x="150" y="527"/>
                      <a:pt x="168" y="514"/>
                      <a:pt x="168" y="514"/>
                    </a:cubicBezTo>
                    <a:cubicBezTo>
                      <a:pt x="180" y="496"/>
                      <a:pt x="176" y="472"/>
                      <a:pt x="198" y="466"/>
                    </a:cubicBezTo>
                    <a:cubicBezTo>
                      <a:pt x="219" y="452"/>
                      <a:pt x="209" y="456"/>
                      <a:pt x="225" y="451"/>
                    </a:cubicBezTo>
                    <a:cubicBezTo>
                      <a:pt x="228" y="441"/>
                      <a:pt x="234" y="434"/>
                      <a:pt x="237" y="424"/>
                    </a:cubicBezTo>
                    <a:cubicBezTo>
                      <a:pt x="238" y="416"/>
                      <a:pt x="237" y="407"/>
                      <a:pt x="240" y="400"/>
                    </a:cubicBezTo>
                    <a:cubicBezTo>
                      <a:pt x="241" y="397"/>
                      <a:pt x="248" y="400"/>
                      <a:pt x="249" y="397"/>
                    </a:cubicBezTo>
                    <a:cubicBezTo>
                      <a:pt x="257" y="374"/>
                      <a:pt x="244" y="346"/>
                      <a:pt x="267" y="331"/>
                    </a:cubicBezTo>
                    <a:cubicBezTo>
                      <a:pt x="284" y="305"/>
                      <a:pt x="261" y="336"/>
                      <a:pt x="282" y="319"/>
                    </a:cubicBezTo>
                    <a:cubicBezTo>
                      <a:pt x="288" y="314"/>
                      <a:pt x="291" y="307"/>
                      <a:pt x="297" y="301"/>
                    </a:cubicBezTo>
                    <a:cubicBezTo>
                      <a:pt x="302" y="285"/>
                      <a:pt x="296" y="266"/>
                      <a:pt x="303" y="250"/>
                    </a:cubicBezTo>
                    <a:cubicBezTo>
                      <a:pt x="306" y="244"/>
                      <a:pt x="321" y="244"/>
                      <a:pt x="321" y="244"/>
                    </a:cubicBezTo>
                    <a:cubicBezTo>
                      <a:pt x="342" y="212"/>
                      <a:pt x="309" y="261"/>
                      <a:pt x="336" y="226"/>
                    </a:cubicBezTo>
                    <a:cubicBezTo>
                      <a:pt x="340" y="220"/>
                      <a:pt x="348" y="208"/>
                      <a:pt x="348" y="208"/>
                    </a:cubicBezTo>
                    <a:cubicBezTo>
                      <a:pt x="346" y="165"/>
                      <a:pt x="350" y="141"/>
                      <a:pt x="315" y="118"/>
                    </a:cubicBezTo>
                    <a:cubicBezTo>
                      <a:pt x="312" y="108"/>
                      <a:pt x="306" y="101"/>
                      <a:pt x="303" y="91"/>
                    </a:cubicBezTo>
                    <a:cubicBezTo>
                      <a:pt x="309" y="55"/>
                      <a:pt x="314" y="56"/>
                      <a:pt x="276" y="52"/>
                    </a:cubicBezTo>
                    <a:cubicBezTo>
                      <a:pt x="243" y="41"/>
                      <a:pt x="219" y="15"/>
                      <a:pt x="186" y="4"/>
                    </a:cubicBezTo>
                    <a:cubicBezTo>
                      <a:pt x="103" y="9"/>
                      <a:pt x="159" y="0"/>
                      <a:pt x="126" y="22"/>
                    </a:cubicBezTo>
                    <a:cubicBezTo>
                      <a:pt x="111" y="44"/>
                      <a:pt x="103" y="38"/>
                      <a:pt x="72" y="40"/>
                    </a:cubicBezTo>
                    <a:cubicBezTo>
                      <a:pt x="62" y="47"/>
                      <a:pt x="30" y="62"/>
                      <a:pt x="24" y="73"/>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grpSp>
        <p:sp>
          <p:nvSpPr>
            <p:cNvPr id="526355" name="文本框 526354"/>
            <p:cNvSpPr txBox="1"/>
            <p:nvPr/>
          </p:nvSpPr>
          <p:spPr>
            <a:xfrm>
              <a:off x="336" y="816"/>
              <a:ext cx="476" cy="2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3600" b="1">
                  <a:solidFill>
                    <a:srgbClr val="FF33CC"/>
                  </a:solidFill>
                  <a:effectLst>
                    <a:outerShdw blurRad="38100" dist="38100" dir="2700000">
                      <a:srgbClr val="C0C0C0"/>
                    </a:outerShdw>
                  </a:effectLst>
                  <a:latin typeface="Times New Roman" panose="02020603050405020304" pitchFamily="18" charset="0"/>
                </a:rPr>
                <a:t>Japan</a:t>
              </a:r>
              <a:endParaRPr lang="en-US" altLang="zh-CN" sz="3600" b="1">
                <a:solidFill>
                  <a:srgbClr val="FF33CC"/>
                </a:solidFill>
                <a:effectLst>
                  <a:outerShdw blurRad="38100" dist="38100" dir="2700000">
                    <a:srgbClr val="C0C0C0"/>
                  </a:outerShdw>
                </a:effectLst>
                <a:latin typeface="Times New Roman" panose="02020603050405020304" pitchFamily="18" charset="0"/>
              </a:endParaRPr>
            </a:p>
          </p:txBody>
        </p:sp>
      </p:grpSp>
      <p:sp>
        <p:nvSpPr>
          <p:cNvPr id="4" name="文本框 3"/>
          <p:cNvSpPr txBox="1"/>
          <p:nvPr>
            <p:custDataLst>
              <p:tags r:id="rId3"/>
            </p:custDataLst>
          </p:nvPr>
        </p:nvSpPr>
        <p:spPr>
          <a:xfrm>
            <a:off x="179070" y="121920"/>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日本太平洋沿岸工业地带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27362" name="矩形 527361"/>
          <p:cNvSpPr/>
          <p:nvPr/>
        </p:nvSpPr>
        <p:spPr>
          <a:xfrm>
            <a:off x="251460" y="1556385"/>
            <a:ext cx="8281988" cy="3868738"/>
          </a:xfrm>
          <a:prstGeom prst="rect">
            <a:avLst/>
          </a:prstGeom>
          <a:noFill/>
          <a:ln w="9525">
            <a:noFill/>
          </a:ln>
        </p:spPr>
        <p:txBody>
          <a:bodyPr>
            <a:spAutoFit/>
          </a:bodyPr>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2</a:t>
            </a:r>
            <a:r>
              <a:rPr lang="zh-CN" altLang="en-US" sz="3200" b="1" dirty="0">
                <a:solidFill>
                  <a:srgbClr val="FF0000"/>
                </a:solidFill>
                <a:latin typeface="黑体" panose="02010609060101010101" pitchFamily="49" charset="-122"/>
                <a:ea typeface="黑体" panose="02010609060101010101" pitchFamily="49" charset="-122"/>
              </a:rPr>
              <a:t>、区位条件：</a:t>
            </a:r>
            <a:endParaRPr lang="zh-CN" altLang="en-US" sz="3200" b="1" dirty="0">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zh-CN" altLang="en-US" sz="3200" b="1" dirty="0">
                <a:latin typeface="黑体" panose="02010609060101010101" pitchFamily="49" charset="-122"/>
                <a:ea typeface="黑体" panose="02010609060101010101" pitchFamily="49" charset="-122"/>
              </a:rPr>
              <a:t>    多优良港湾，交通便利，便于原料输入 和产品运出；科技水平高；人口稠密，劳动力丰富。</a:t>
            </a:r>
            <a:endParaRPr lang="zh-CN" altLang="en-US" sz="3200" b="1" dirty="0">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3</a:t>
            </a:r>
            <a:r>
              <a:rPr lang="zh-CN" altLang="en-US" sz="3200" b="1" dirty="0">
                <a:solidFill>
                  <a:srgbClr val="FF0000"/>
                </a:solidFill>
                <a:latin typeface="黑体" panose="02010609060101010101" pitchFamily="49" charset="-122"/>
                <a:ea typeface="黑体" panose="02010609060101010101" pitchFamily="49" charset="-122"/>
              </a:rPr>
              <a:t>、特点：</a:t>
            </a:r>
            <a:endParaRPr lang="zh-CN" altLang="en-US" sz="3200" b="1" dirty="0">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r>
              <a:rPr lang="zh-CN" altLang="en-US" sz="3200" b="1" dirty="0">
                <a:latin typeface="黑体" panose="02010609060101010101" pitchFamily="49" charset="-122"/>
                <a:ea typeface="黑体" panose="02010609060101010101" pitchFamily="49" charset="-122"/>
              </a:rPr>
              <a:t>     是“进口</a:t>
            </a:r>
            <a:r>
              <a:rPr lang="en-US" altLang="zh-CN" sz="3200" b="1">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加工</a:t>
            </a:r>
            <a:r>
              <a:rPr lang="en-US" altLang="zh-CN" sz="3200" b="1">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出口”型经济，对外贸易发达。近年来技术密集型产业发展迅速。</a:t>
            </a:r>
            <a:endParaRPr lang="zh-CN" altLang="en-US" sz="3200" b="1" dirty="0">
              <a:latin typeface="黑体" panose="02010609060101010101" pitchFamily="49" charset="-122"/>
              <a:ea typeface="黑体" panose="02010609060101010101" pitchFamily="49" charset="-122"/>
            </a:endParaRPr>
          </a:p>
          <a:p>
            <a:pPr>
              <a:spcBef>
                <a:spcPct val="0"/>
              </a:spcBef>
              <a:buFont typeface="Arial" panose="020B0604020202020204" pitchFamily="34" charset="0"/>
            </a:pPr>
            <a:endParaRPr lang="zh-CN" altLang="en-US" sz="2400" b="1" dirty="0">
              <a:latin typeface="Times New Roman" panose="02020603050405020304" pitchFamily="18" charset="0"/>
            </a:endParaRPr>
          </a:p>
        </p:txBody>
      </p:sp>
      <p:sp>
        <p:nvSpPr>
          <p:cNvPr id="4" name="文本框 3"/>
          <p:cNvSpPr txBox="1"/>
          <p:nvPr>
            <p:custDataLst>
              <p:tags r:id="rId3"/>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工业的出现和</a:t>
              </a:r>
              <a:r>
                <a:rPr lang="zh-CN" altLang="en-US" sz="2800" b="1" dirty="0">
                  <a:solidFill>
                    <a:srgbClr val="1402BE"/>
                  </a:solidFill>
                  <a:ea typeface="隶书" panose="02010509060101010101" pitchFamily="49" charset="-122"/>
                  <a:sym typeface="+mn-ea"/>
                </a:rPr>
                <a:t>发展</a:t>
              </a:r>
              <a:endParaRPr lang="zh-CN" altLang="en-US"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一、工业的出现和初期发展</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二、工业生产的扩散和继续发展</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28386" name="组合 528385"/>
          <p:cNvGrpSpPr/>
          <p:nvPr/>
        </p:nvGrpSpPr>
        <p:grpSpPr>
          <a:xfrm>
            <a:off x="3578225" y="2347278"/>
            <a:ext cx="2338388" cy="2936875"/>
            <a:chOff x="0" y="0"/>
            <a:chExt cx="1344" cy="1542"/>
          </a:xfrm>
        </p:grpSpPr>
        <p:grpSp>
          <p:nvGrpSpPr>
            <p:cNvPr id="528387" name="组合 528386"/>
            <p:cNvGrpSpPr/>
            <p:nvPr/>
          </p:nvGrpSpPr>
          <p:grpSpPr>
            <a:xfrm>
              <a:off x="0" y="0"/>
              <a:ext cx="1344" cy="1542"/>
              <a:chOff x="0" y="0"/>
              <a:chExt cx="2478" cy="2707"/>
            </a:xfrm>
          </p:grpSpPr>
          <p:sp>
            <p:nvSpPr>
              <p:cNvPr id="528388" name="任意多边形 528387"/>
              <p:cNvSpPr/>
              <p:nvPr/>
            </p:nvSpPr>
            <p:spPr>
              <a:xfrm>
                <a:off x="1644" y="0"/>
                <a:ext cx="834" cy="779"/>
              </a:xfrm>
              <a:custGeom>
                <a:avLst/>
                <a:gdLst/>
                <a:ahLst/>
                <a:cxnLst/>
                <a:pathLst>
                  <a:path w="760" h="735">
                    <a:moveTo>
                      <a:pt x="257" y="12"/>
                    </a:moveTo>
                    <a:cubicBezTo>
                      <a:pt x="239" y="0"/>
                      <a:pt x="230" y="9"/>
                      <a:pt x="224" y="27"/>
                    </a:cubicBezTo>
                    <a:cubicBezTo>
                      <a:pt x="227" y="96"/>
                      <a:pt x="228" y="163"/>
                      <a:pt x="218" y="231"/>
                    </a:cubicBezTo>
                    <a:cubicBezTo>
                      <a:pt x="216" y="276"/>
                      <a:pt x="206" y="279"/>
                      <a:pt x="203" y="300"/>
                    </a:cubicBezTo>
                    <a:cubicBezTo>
                      <a:pt x="200" y="321"/>
                      <a:pt x="203" y="348"/>
                      <a:pt x="203" y="360"/>
                    </a:cubicBezTo>
                    <a:cubicBezTo>
                      <a:pt x="202" y="365"/>
                      <a:pt x="203" y="371"/>
                      <a:pt x="200" y="375"/>
                    </a:cubicBezTo>
                    <a:cubicBezTo>
                      <a:pt x="193" y="384"/>
                      <a:pt x="183" y="387"/>
                      <a:pt x="173" y="390"/>
                    </a:cubicBezTo>
                    <a:cubicBezTo>
                      <a:pt x="165" y="414"/>
                      <a:pt x="148" y="404"/>
                      <a:pt x="122" y="402"/>
                    </a:cubicBezTo>
                    <a:cubicBezTo>
                      <a:pt x="116" y="400"/>
                      <a:pt x="92" y="389"/>
                      <a:pt x="86" y="387"/>
                    </a:cubicBezTo>
                    <a:cubicBezTo>
                      <a:pt x="83" y="386"/>
                      <a:pt x="95" y="393"/>
                      <a:pt x="95" y="393"/>
                    </a:cubicBezTo>
                    <a:cubicBezTo>
                      <a:pt x="92" y="400"/>
                      <a:pt x="78" y="398"/>
                      <a:pt x="74" y="405"/>
                    </a:cubicBezTo>
                    <a:cubicBezTo>
                      <a:pt x="70" y="411"/>
                      <a:pt x="74" y="432"/>
                      <a:pt x="74" y="432"/>
                    </a:cubicBezTo>
                    <a:cubicBezTo>
                      <a:pt x="69" y="475"/>
                      <a:pt x="73" y="465"/>
                      <a:pt x="38" y="477"/>
                    </a:cubicBezTo>
                    <a:cubicBezTo>
                      <a:pt x="32" y="495"/>
                      <a:pt x="34" y="527"/>
                      <a:pt x="14" y="534"/>
                    </a:cubicBezTo>
                    <a:cubicBezTo>
                      <a:pt x="0" y="555"/>
                      <a:pt x="6" y="574"/>
                      <a:pt x="14" y="597"/>
                    </a:cubicBezTo>
                    <a:cubicBezTo>
                      <a:pt x="16" y="603"/>
                      <a:pt x="20" y="615"/>
                      <a:pt x="20" y="615"/>
                    </a:cubicBezTo>
                    <a:cubicBezTo>
                      <a:pt x="21" y="651"/>
                      <a:pt x="17" y="688"/>
                      <a:pt x="23" y="723"/>
                    </a:cubicBezTo>
                    <a:cubicBezTo>
                      <a:pt x="24" y="730"/>
                      <a:pt x="41" y="735"/>
                      <a:pt x="41" y="735"/>
                    </a:cubicBezTo>
                    <a:cubicBezTo>
                      <a:pt x="62" y="721"/>
                      <a:pt x="55" y="729"/>
                      <a:pt x="65" y="714"/>
                    </a:cubicBezTo>
                    <a:cubicBezTo>
                      <a:pt x="69" y="685"/>
                      <a:pt x="66" y="690"/>
                      <a:pt x="89" y="684"/>
                    </a:cubicBezTo>
                    <a:cubicBezTo>
                      <a:pt x="113" y="668"/>
                      <a:pt x="143" y="685"/>
                      <a:pt x="167" y="669"/>
                    </a:cubicBezTo>
                    <a:cubicBezTo>
                      <a:pt x="170" y="656"/>
                      <a:pt x="176" y="611"/>
                      <a:pt x="158" y="603"/>
                    </a:cubicBezTo>
                    <a:cubicBezTo>
                      <a:pt x="136" y="594"/>
                      <a:pt x="106" y="593"/>
                      <a:pt x="83" y="585"/>
                    </a:cubicBezTo>
                    <a:cubicBezTo>
                      <a:pt x="76" y="564"/>
                      <a:pt x="81" y="572"/>
                      <a:pt x="71" y="558"/>
                    </a:cubicBezTo>
                    <a:cubicBezTo>
                      <a:pt x="76" y="544"/>
                      <a:pt x="73" y="534"/>
                      <a:pt x="86" y="525"/>
                    </a:cubicBezTo>
                    <a:cubicBezTo>
                      <a:pt x="98" y="526"/>
                      <a:pt x="111" y="522"/>
                      <a:pt x="122" y="528"/>
                    </a:cubicBezTo>
                    <a:cubicBezTo>
                      <a:pt x="127" y="531"/>
                      <a:pt x="123" y="540"/>
                      <a:pt x="125" y="546"/>
                    </a:cubicBezTo>
                    <a:cubicBezTo>
                      <a:pt x="129" y="555"/>
                      <a:pt x="135" y="555"/>
                      <a:pt x="143" y="558"/>
                    </a:cubicBezTo>
                    <a:cubicBezTo>
                      <a:pt x="151" y="557"/>
                      <a:pt x="160" y="559"/>
                      <a:pt x="167" y="555"/>
                    </a:cubicBezTo>
                    <a:cubicBezTo>
                      <a:pt x="171" y="552"/>
                      <a:pt x="166" y="544"/>
                      <a:pt x="170" y="540"/>
                    </a:cubicBezTo>
                    <a:cubicBezTo>
                      <a:pt x="179" y="531"/>
                      <a:pt x="237" y="518"/>
                      <a:pt x="248" y="516"/>
                    </a:cubicBezTo>
                    <a:cubicBezTo>
                      <a:pt x="264" y="517"/>
                      <a:pt x="280" y="516"/>
                      <a:pt x="296" y="519"/>
                    </a:cubicBezTo>
                    <a:cubicBezTo>
                      <a:pt x="300" y="520"/>
                      <a:pt x="299" y="526"/>
                      <a:pt x="302" y="528"/>
                    </a:cubicBezTo>
                    <a:cubicBezTo>
                      <a:pt x="311" y="536"/>
                      <a:pt x="326" y="533"/>
                      <a:pt x="338" y="534"/>
                    </a:cubicBezTo>
                    <a:cubicBezTo>
                      <a:pt x="353" y="539"/>
                      <a:pt x="364" y="549"/>
                      <a:pt x="377" y="558"/>
                    </a:cubicBezTo>
                    <a:cubicBezTo>
                      <a:pt x="381" y="570"/>
                      <a:pt x="389" y="580"/>
                      <a:pt x="401" y="585"/>
                    </a:cubicBezTo>
                    <a:cubicBezTo>
                      <a:pt x="407" y="588"/>
                      <a:pt x="419" y="591"/>
                      <a:pt x="419" y="591"/>
                    </a:cubicBezTo>
                    <a:cubicBezTo>
                      <a:pt x="427" y="599"/>
                      <a:pt x="449" y="597"/>
                      <a:pt x="449" y="597"/>
                    </a:cubicBezTo>
                    <a:cubicBezTo>
                      <a:pt x="451" y="600"/>
                      <a:pt x="448" y="621"/>
                      <a:pt x="452" y="621"/>
                    </a:cubicBezTo>
                    <a:cubicBezTo>
                      <a:pt x="455" y="621"/>
                      <a:pt x="455" y="615"/>
                      <a:pt x="455" y="612"/>
                    </a:cubicBezTo>
                    <a:cubicBezTo>
                      <a:pt x="457" y="594"/>
                      <a:pt x="456" y="576"/>
                      <a:pt x="458" y="558"/>
                    </a:cubicBezTo>
                    <a:cubicBezTo>
                      <a:pt x="460" y="531"/>
                      <a:pt x="481" y="512"/>
                      <a:pt x="506" y="504"/>
                    </a:cubicBezTo>
                    <a:cubicBezTo>
                      <a:pt x="513" y="493"/>
                      <a:pt x="521" y="492"/>
                      <a:pt x="530" y="483"/>
                    </a:cubicBezTo>
                    <a:cubicBezTo>
                      <a:pt x="535" y="469"/>
                      <a:pt x="534" y="435"/>
                      <a:pt x="548" y="432"/>
                    </a:cubicBezTo>
                    <a:cubicBezTo>
                      <a:pt x="559" y="430"/>
                      <a:pt x="570" y="430"/>
                      <a:pt x="581" y="429"/>
                    </a:cubicBezTo>
                    <a:cubicBezTo>
                      <a:pt x="598" y="425"/>
                      <a:pt x="615" y="422"/>
                      <a:pt x="632" y="420"/>
                    </a:cubicBezTo>
                    <a:cubicBezTo>
                      <a:pt x="638" y="418"/>
                      <a:pt x="646" y="419"/>
                      <a:pt x="650" y="414"/>
                    </a:cubicBezTo>
                    <a:cubicBezTo>
                      <a:pt x="664" y="393"/>
                      <a:pt x="655" y="398"/>
                      <a:pt x="671" y="393"/>
                    </a:cubicBezTo>
                    <a:cubicBezTo>
                      <a:pt x="681" y="362"/>
                      <a:pt x="718" y="362"/>
                      <a:pt x="746" y="360"/>
                    </a:cubicBezTo>
                    <a:cubicBezTo>
                      <a:pt x="760" y="319"/>
                      <a:pt x="727" y="332"/>
                      <a:pt x="689" y="330"/>
                    </a:cubicBezTo>
                    <a:cubicBezTo>
                      <a:pt x="674" y="286"/>
                      <a:pt x="665" y="232"/>
                      <a:pt x="692" y="192"/>
                    </a:cubicBezTo>
                    <a:cubicBezTo>
                      <a:pt x="686" y="173"/>
                      <a:pt x="678" y="177"/>
                      <a:pt x="659" y="180"/>
                    </a:cubicBezTo>
                    <a:cubicBezTo>
                      <a:pt x="654" y="182"/>
                      <a:pt x="644" y="184"/>
                      <a:pt x="641" y="189"/>
                    </a:cubicBezTo>
                    <a:cubicBezTo>
                      <a:pt x="639" y="192"/>
                      <a:pt x="634" y="224"/>
                      <a:pt x="629" y="228"/>
                    </a:cubicBezTo>
                    <a:cubicBezTo>
                      <a:pt x="622" y="234"/>
                      <a:pt x="611" y="234"/>
                      <a:pt x="602" y="237"/>
                    </a:cubicBezTo>
                    <a:cubicBezTo>
                      <a:pt x="599" y="238"/>
                      <a:pt x="593" y="240"/>
                      <a:pt x="593" y="240"/>
                    </a:cubicBezTo>
                    <a:cubicBezTo>
                      <a:pt x="562" y="236"/>
                      <a:pt x="539" y="224"/>
                      <a:pt x="512" y="210"/>
                    </a:cubicBezTo>
                    <a:cubicBezTo>
                      <a:pt x="494" y="201"/>
                      <a:pt x="504" y="205"/>
                      <a:pt x="482" y="198"/>
                    </a:cubicBezTo>
                    <a:cubicBezTo>
                      <a:pt x="479" y="197"/>
                      <a:pt x="473" y="195"/>
                      <a:pt x="473" y="195"/>
                    </a:cubicBezTo>
                    <a:cubicBezTo>
                      <a:pt x="455" y="182"/>
                      <a:pt x="465" y="189"/>
                      <a:pt x="443" y="174"/>
                    </a:cubicBezTo>
                    <a:cubicBezTo>
                      <a:pt x="437" y="170"/>
                      <a:pt x="425" y="162"/>
                      <a:pt x="425" y="162"/>
                    </a:cubicBezTo>
                    <a:cubicBezTo>
                      <a:pt x="418" y="151"/>
                      <a:pt x="407" y="139"/>
                      <a:pt x="395" y="135"/>
                    </a:cubicBezTo>
                    <a:cubicBezTo>
                      <a:pt x="386" y="121"/>
                      <a:pt x="375" y="124"/>
                      <a:pt x="362" y="111"/>
                    </a:cubicBezTo>
                    <a:cubicBezTo>
                      <a:pt x="353" y="102"/>
                      <a:pt x="348" y="94"/>
                      <a:pt x="338" y="87"/>
                    </a:cubicBezTo>
                    <a:cubicBezTo>
                      <a:pt x="324" y="66"/>
                      <a:pt x="332" y="73"/>
                      <a:pt x="317" y="63"/>
                    </a:cubicBezTo>
                    <a:cubicBezTo>
                      <a:pt x="310" y="52"/>
                      <a:pt x="299" y="40"/>
                      <a:pt x="287" y="36"/>
                    </a:cubicBezTo>
                    <a:cubicBezTo>
                      <a:pt x="270" y="10"/>
                      <a:pt x="293" y="41"/>
                      <a:pt x="272" y="24"/>
                    </a:cubicBezTo>
                    <a:cubicBezTo>
                      <a:pt x="269" y="22"/>
                      <a:pt x="269" y="17"/>
                      <a:pt x="266" y="15"/>
                    </a:cubicBezTo>
                    <a:cubicBezTo>
                      <a:pt x="264" y="13"/>
                      <a:pt x="257" y="12"/>
                      <a:pt x="257" y="12"/>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8389" name="任意多边形 528388"/>
              <p:cNvSpPr/>
              <p:nvPr/>
            </p:nvSpPr>
            <p:spPr>
              <a:xfrm>
                <a:off x="222" y="750"/>
                <a:ext cx="1767" cy="1527"/>
              </a:xfrm>
              <a:custGeom>
                <a:avLst/>
                <a:gdLst/>
                <a:ahLst/>
                <a:cxnLst/>
                <a:pathLst>
                  <a:path w="1767" h="1527">
                    <a:moveTo>
                      <a:pt x="1641" y="6"/>
                    </a:moveTo>
                    <a:cubicBezTo>
                      <a:pt x="1616" y="15"/>
                      <a:pt x="1599" y="24"/>
                      <a:pt x="1572" y="29"/>
                    </a:cubicBezTo>
                    <a:cubicBezTo>
                      <a:pt x="1577" y="47"/>
                      <a:pt x="1582" y="50"/>
                      <a:pt x="1599" y="57"/>
                    </a:cubicBezTo>
                    <a:cubicBezTo>
                      <a:pt x="1620" y="76"/>
                      <a:pt x="1637" y="77"/>
                      <a:pt x="1609" y="108"/>
                    </a:cubicBezTo>
                    <a:cubicBezTo>
                      <a:pt x="1579" y="104"/>
                      <a:pt x="1567" y="104"/>
                      <a:pt x="1544" y="89"/>
                    </a:cubicBezTo>
                    <a:cubicBezTo>
                      <a:pt x="1531" y="69"/>
                      <a:pt x="1527" y="64"/>
                      <a:pt x="1503" y="71"/>
                    </a:cubicBezTo>
                    <a:cubicBezTo>
                      <a:pt x="1489" y="91"/>
                      <a:pt x="1492" y="113"/>
                      <a:pt x="1475" y="131"/>
                    </a:cubicBezTo>
                    <a:cubicBezTo>
                      <a:pt x="1473" y="135"/>
                      <a:pt x="1473" y="141"/>
                      <a:pt x="1470" y="144"/>
                    </a:cubicBezTo>
                    <a:cubicBezTo>
                      <a:pt x="1467" y="147"/>
                      <a:pt x="1460" y="145"/>
                      <a:pt x="1457" y="149"/>
                    </a:cubicBezTo>
                    <a:cubicBezTo>
                      <a:pt x="1437" y="177"/>
                      <a:pt x="1429" y="241"/>
                      <a:pt x="1420" y="274"/>
                    </a:cubicBezTo>
                    <a:cubicBezTo>
                      <a:pt x="1426" y="295"/>
                      <a:pt x="1426" y="314"/>
                      <a:pt x="1443" y="329"/>
                    </a:cubicBezTo>
                    <a:cubicBezTo>
                      <a:pt x="1446" y="355"/>
                      <a:pt x="1452" y="377"/>
                      <a:pt x="1457" y="403"/>
                    </a:cubicBezTo>
                    <a:cubicBezTo>
                      <a:pt x="1455" y="420"/>
                      <a:pt x="1457" y="437"/>
                      <a:pt x="1452" y="453"/>
                    </a:cubicBezTo>
                    <a:cubicBezTo>
                      <a:pt x="1449" y="465"/>
                      <a:pt x="1434" y="470"/>
                      <a:pt x="1429" y="481"/>
                    </a:cubicBezTo>
                    <a:cubicBezTo>
                      <a:pt x="1419" y="501"/>
                      <a:pt x="1425" y="519"/>
                      <a:pt x="1401" y="527"/>
                    </a:cubicBezTo>
                    <a:cubicBezTo>
                      <a:pt x="1396" y="544"/>
                      <a:pt x="1378" y="575"/>
                      <a:pt x="1364" y="587"/>
                    </a:cubicBezTo>
                    <a:cubicBezTo>
                      <a:pt x="1357" y="613"/>
                      <a:pt x="1347" y="629"/>
                      <a:pt x="1327" y="647"/>
                    </a:cubicBezTo>
                    <a:cubicBezTo>
                      <a:pt x="1319" y="674"/>
                      <a:pt x="1301" y="684"/>
                      <a:pt x="1281" y="702"/>
                    </a:cubicBezTo>
                    <a:cubicBezTo>
                      <a:pt x="1275" y="724"/>
                      <a:pt x="1266" y="736"/>
                      <a:pt x="1245" y="744"/>
                    </a:cubicBezTo>
                    <a:cubicBezTo>
                      <a:pt x="1209" y="776"/>
                      <a:pt x="1181" y="803"/>
                      <a:pt x="1134" y="817"/>
                    </a:cubicBezTo>
                    <a:cubicBezTo>
                      <a:pt x="1117" y="828"/>
                      <a:pt x="1087" y="849"/>
                      <a:pt x="1069" y="854"/>
                    </a:cubicBezTo>
                    <a:cubicBezTo>
                      <a:pt x="1042" y="873"/>
                      <a:pt x="1037" y="867"/>
                      <a:pt x="1000" y="863"/>
                    </a:cubicBezTo>
                    <a:cubicBezTo>
                      <a:pt x="971" y="855"/>
                      <a:pt x="988" y="846"/>
                      <a:pt x="1005" y="840"/>
                    </a:cubicBezTo>
                    <a:cubicBezTo>
                      <a:pt x="1011" y="813"/>
                      <a:pt x="1015" y="816"/>
                      <a:pt x="1033" y="799"/>
                    </a:cubicBezTo>
                    <a:cubicBezTo>
                      <a:pt x="1031" y="787"/>
                      <a:pt x="1033" y="774"/>
                      <a:pt x="1028" y="762"/>
                    </a:cubicBezTo>
                    <a:cubicBezTo>
                      <a:pt x="1018" y="737"/>
                      <a:pt x="968" y="767"/>
                      <a:pt x="954" y="776"/>
                    </a:cubicBezTo>
                    <a:cubicBezTo>
                      <a:pt x="941" y="796"/>
                      <a:pt x="947" y="803"/>
                      <a:pt x="959" y="822"/>
                    </a:cubicBezTo>
                    <a:cubicBezTo>
                      <a:pt x="969" y="857"/>
                      <a:pt x="951" y="887"/>
                      <a:pt x="922" y="905"/>
                    </a:cubicBezTo>
                    <a:cubicBezTo>
                      <a:pt x="901" y="936"/>
                      <a:pt x="912" y="924"/>
                      <a:pt x="894" y="942"/>
                    </a:cubicBezTo>
                    <a:cubicBezTo>
                      <a:pt x="890" y="964"/>
                      <a:pt x="887" y="986"/>
                      <a:pt x="871" y="1002"/>
                    </a:cubicBezTo>
                    <a:cubicBezTo>
                      <a:pt x="861" y="1035"/>
                      <a:pt x="876" y="997"/>
                      <a:pt x="853" y="1020"/>
                    </a:cubicBezTo>
                    <a:cubicBezTo>
                      <a:pt x="851" y="1022"/>
                      <a:pt x="845" y="1046"/>
                      <a:pt x="844" y="1048"/>
                    </a:cubicBezTo>
                    <a:cubicBezTo>
                      <a:pt x="847" y="1057"/>
                      <a:pt x="855" y="1066"/>
                      <a:pt x="853" y="1075"/>
                    </a:cubicBezTo>
                    <a:cubicBezTo>
                      <a:pt x="849" y="1097"/>
                      <a:pt x="806" y="1101"/>
                      <a:pt x="793" y="1103"/>
                    </a:cubicBezTo>
                    <a:cubicBezTo>
                      <a:pt x="783" y="1130"/>
                      <a:pt x="764" y="1120"/>
                      <a:pt x="742" y="1112"/>
                    </a:cubicBezTo>
                    <a:cubicBezTo>
                      <a:pt x="735" y="1088"/>
                      <a:pt x="722" y="1088"/>
                      <a:pt x="701" y="1080"/>
                    </a:cubicBezTo>
                    <a:cubicBezTo>
                      <a:pt x="656" y="1088"/>
                      <a:pt x="633" y="1091"/>
                      <a:pt x="581" y="1094"/>
                    </a:cubicBezTo>
                    <a:cubicBezTo>
                      <a:pt x="564" y="1105"/>
                      <a:pt x="545" y="1110"/>
                      <a:pt x="526" y="1117"/>
                    </a:cubicBezTo>
                    <a:cubicBezTo>
                      <a:pt x="514" y="1128"/>
                      <a:pt x="504" y="1131"/>
                      <a:pt x="489" y="1135"/>
                    </a:cubicBezTo>
                    <a:cubicBezTo>
                      <a:pt x="454" y="1132"/>
                      <a:pt x="426" y="1132"/>
                      <a:pt x="397" y="1112"/>
                    </a:cubicBezTo>
                    <a:cubicBezTo>
                      <a:pt x="361" y="1117"/>
                      <a:pt x="335" y="1130"/>
                      <a:pt x="300" y="1140"/>
                    </a:cubicBezTo>
                    <a:cubicBezTo>
                      <a:pt x="289" y="1143"/>
                      <a:pt x="268" y="1149"/>
                      <a:pt x="268" y="1149"/>
                    </a:cubicBezTo>
                    <a:cubicBezTo>
                      <a:pt x="260" y="1171"/>
                      <a:pt x="242" y="1178"/>
                      <a:pt x="222" y="1186"/>
                    </a:cubicBezTo>
                    <a:cubicBezTo>
                      <a:pt x="196" y="1210"/>
                      <a:pt x="229" y="1181"/>
                      <a:pt x="199" y="1200"/>
                    </a:cubicBezTo>
                    <a:cubicBezTo>
                      <a:pt x="176" y="1214"/>
                      <a:pt x="202" y="1204"/>
                      <a:pt x="180" y="1223"/>
                    </a:cubicBezTo>
                    <a:cubicBezTo>
                      <a:pt x="152" y="1247"/>
                      <a:pt x="109" y="1270"/>
                      <a:pt x="74" y="1278"/>
                    </a:cubicBezTo>
                    <a:cubicBezTo>
                      <a:pt x="38" y="1301"/>
                      <a:pt x="89" y="1271"/>
                      <a:pt x="33" y="1292"/>
                    </a:cubicBezTo>
                    <a:cubicBezTo>
                      <a:pt x="22" y="1296"/>
                      <a:pt x="8" y="1312"/>
                      <a:pt x="0" y="1320"/>
                    </a:cubicBezTo>
                    <a:cubicBezTo>
                      <a:pt x="29" y="1396"/>
                      <a:pt x="41" y="1383"/>
                      <a:pt x="129" y="1389"/>
                    </a:cubicBezTo>
                    <a:cubicBezTo>
                      <a:pt x="151" y="1395"/>
                      <a:pt x="162" y="1409"/>
                      <a:pt x="180" y="1421"/>
                    </a:cubicBezTo>
                    <a:cubicBezTo>
                      <a:pt x="197" y="1415"/>
                      <a:pt x="209" y="1415"/>
                      <a:pt x="222" y="1402"/>
                    </a:cubicBezTo>
                    <a:cubicBezTo>
                      <a:pt x="243" y="1333"/>
                      <a:pt x="309" y="1346"/>
                      <a:pt x="374" y="1343"/>
                    </a:cubicBezTo>
                    <a:cubicBezTo>
                      <a:pt x="413" y="1328"/>
                      <a:pt x="404" y="1325"/>
                      <a:pt x="457" y="1320"/>
                    </a:cubicBezTo>
                    <a:cubicBezTo>
                      <a:pt x="458" y="1320"/>
                      <a:pt x="486" y="1312"/>
                      <a:pt x="489" y="1310"/>
                    </a:cubicBezTo>
                    <a:cubicBezTo>
                      <a:pt x="493" y="1306"/>
                      <a:pt x="494" y="1299"/>
                      <a:pt x="498" y="1296"/>
                    </a:cubicBezTo>
                    <a:cubicBezTo>
                      <a:pt x="506" y="1290"/>
                      <a:pt x="517" y="1290"/>
                      <a:pt x="526" y="1287"/>
                    </a:cubicBezTo>
                    <a:cubicBezTo>
                      <a:pt x="608" y="1290"/>
                      <a:pt x="620" y="1282"/>
                      <a:pt x="673" y="1301"/>
                    </a:cubicBezTo>
                    <a:cubicBezTo>
                      <a:pt x="687" y="1323"/>
                      <a:pt x="700" y="1318"/>
                      <a:pt x="710" y="1347"/>
                    </a:cubicBezTo>
                    <a:cubicBezTo>
                      <a:pt x="693" y="1358"/>
                      <a:pt x="694" y="1365"/>
                      <a:pt x="687" y="1384"/>
                    </a:cubicBezTo>
                    <a:cubicBezTo>
                      <a:pt x="697" y="1418"/>
                      <a:pt x="695" y="1482"/>
                      <a:pt x="733" y="1495"/>
                    </a:cubicBezTo>
                    <a:cubicBezTo>
                      <a:pt x="752" y="1512"/>
                      <a:pt x="760" y="1518"/>
                      <a:pt x="784" y="1527"/>
                    </a:cubicBezTo>
                    <a:cubicBezTo>
                      <a:pt x="798" y="1518"/>
                      <a:pt x="805" y="1509"/>
                      <a:pt x="821" y="1504"/>
                    </a:cubicBezTo>
                    <a:cubicBezTo>
                      <a:pt x="825" y="1489"/>
                      <a:pt x="847" y="1473"/>
                      <a:pt x="862" y="1467"/>
                    </a:cubicBezTo>
                    <a:cubicBezTo>
                      <a:pt x="871" y="1441"/>
                      <a:pt x="880" y="1422"/>
                      <a:pt x="904" y="1407"/>
                    </a:cubicBezTo>
                    <a:cubicBezTo>
                      <a:pt x="921" y="1381"/>
                      <a:pt x="930" y="1384"/>
                      <a:pt x="963" y="1379"/>
                    </a:cubicBezTo>
                    <a:cubicBezTo>
                      <a:pt x="976" y="1367"/>
                      <a:pt x="976" y="1354"/>
                      <a:pt x="982" y="1338"/>
                    </a:cubicBezTo>
                    <a:cubicBezTo>
                      <a:pt x="977" y="1313"/>
                      <a:pt x="979" y="1299"/>
                      <a:pt x="954" y="1292"/>
                    </a:cubicBezTo>
                    <a:cubicBezTo>
                      <a:pt x="950" y="1278"/>
                      <a:pt x="940" y="1250"/>
                      <a:pt x="940" y="1250"/>
                    </a:cubicBezTo>
                    <a:cubicBezTo>
                      <a:pt x="945" y="1222"/>
                      <a:pt x="947" y="1210"/>
                      <a:pt x="973" y="1227"/>
                    </a:cubicBezTo>
                    <a:cubicBezTo>
                      <a:pt x="965" y="1259"/>
                      <a:pt x="967" y="1263"/>
                      <a:pt x="1000" y="1269"/>
                    </a:cubicBezTo>
                    <a:cubicBezTo>
                      <a:pt x="1013" y="1281"/>
                      <a:pt x="1015" y="1291"/>
                      <a:pt x="1033" y="1296"/>
                    </a:cubicBezTo>
                    <a:cubicBezTo>
                      <a:pt x="1058" y="1315"/>
                      <a:pt x="1095" y="1300"/>
                      <a:pt x="1125" y="1296"/>
                    </a:cubicBezTo>
                    <a:cubicBezTo>
                      <a:pt x="1153" y="1288"/>
                      <a:pt x="1184" y="1271"/>
                      <a:pt x="1208" y="1255"/>
                    </a:cubicBezTo>
                    <a:cubicBezTo>
                      <a:pt x="1220" y="1237"/>
                      <a:pt x="1225" y="1235"/>
                      <a:pt x="1245" y="1241"/>
                    </a:cubicBezTo>
                    <a:cubicBezTo>
                      <a:pt x="1250" y="1260"/>
                      <a:pt x="1251" y="1267"/>
                      <a:pt x="1268" y="1278"/>
                    </a:cubicBezTo>
                    <a:cubicBezTo>
                      <a:pt x="1315" y="1271"/>
                      <a:pt x="1290" y="1267"/>
                      <a:pt x="1323" y="1255"/>
                    </a:cubicBezTo>
                    <a:cubicBezTo>
                      <a:pt x="1333" y="1239"/>
                      <a:pt x="1345" y="1236"/>
                      <a:pt x="1351" y="1218"/>
                    </a:cubicBezTo>
                    <a:cubicBezTo>
                      <a:pt x="1358" y="1169"/>
                      <a:pt x="1352" y="1178"/>
                      <a:pt x="1410" y="1172"/>
                    </a:cubicBezTo>
                    <a:cubicBezTo>
                      <a:pt x="1433" y="1151"/>
                      <a:pt x="1416" y="1128"/>
                      <a:pt x="1443" y="1103"/>
                    </a:cubicBezTo>
                    <a:cubicBezTo>
                      <a:pt x="1459" y="1111"/>
                      <a:pt x="1472" y="1117"/>
                      <a:pt x="1484" y="1131"/>
                    </a:cubicBezTo>
                    <a:cubicBezTo>
                      <a:pt x="1479" y="1149"/>
                      <a:pt x="1465" y="1163"/>
                      <a:pt x="1452" y="1177"/>
                    </a:cubicBezTo>
                    <a:cubicBezTo>
                      <a:pt x="1444" y="1198"/>
                      <a:pt x="1435" y="1214"/>
                      <a:pt x="1461" y="1223"/>
                    </a:cubicBezTo>
                    <a:cubicBezTo>
                      <a:pt x="1479" y="1219"/>
                      <a:pt x="1495" y="1215"/>
                      <a:pt x="1512" y="1209"/>
                    </a:cubicBezTo>
                    <a:cubicBezTo>
                      <a:pt x="1532" y="1178"/>
                      <a:pt x="1534" y="1172"/>
                      <a:pt x="1521" y="1135"/>
                    </a:cubicBezTo>
                    <a:cubicBezTo>
                      <a:pt x="1538" y="1130"/>
                      <a:pt x="1557" y="1135"/>
                      <a:pt x="1572" y="1126"/>
                    </a:cubicBezTo>
                    <a:cubicBezTo>
                      <a:pt x="1583" y="1120"/>
                      <a:pt x="1590" y="1098"/>
                      <a:pt x="1595" y="1085"/>
                    </a:cubicBezTo>
                    <a:cubicBezTo>
                      <a:pt x="1590" y="1056"/>
                      <a:pt x="1581" y="1030"/>
                      <a:pt x="1572" y="1002"/>
                    </a:cubicBezTo>
                    <a:cubicBezTo>
                      <a:pt x="1573" y="974"/>
                      <a:pt x="1573" y="946"/>
                      <a:pt x="1576" y="919"/>
                    </a:cubicBezTo>
                    <a:cubicBezTo>
                      <a:pt x="1579" y="892"/>
                      <a:pt x="1600" y="874"/>
                      <a:pt x="1609" y="850"/>
                    </a:cubicBezTo>
                    <a:cubicBezTo>
                      <a:pt x="1615" y="743"/>
                      <a:pt x="1604" y="808"/>
                      <a:pt x="1618" y="767"/>
                    </a:cubicBezTo>
                    <a:cubicBezTo>
                      <a:pt x="1623" y="753"/>
                      <a:pt x="1632" y="725"/>
                      <a:pt x="1632" y="725"/>
                    </a:cubicBezTo>
                    <a:cubicBezTo>
                      <a:pt x="1637" y="699"/>
                      <a:pt x="1639" y="699"/>
                      <a:pt x="1632" y="670"/>
                    </a:cubicBezTo>
                    <a:cubicBezTo>
                      <a:pt x="1630" y="660"/>
                      <a:pt x="1622" y="642"/>
                      <a:pt x="1622" y="642"/>
                    </a:cubicBezTo>
                    <a:cubicBezTo>
                      <a:pt x="1627" y="619"/>
                      <a:pt x="1627" y="608"/>
                      <a:pt x="1650" y="601"/>
                    </a:cubicBezTo>
                    <a:cubicBezTo>
                      <a:pt x="1661" y="589"/>
                      <a:pt x="1671" y="588"/>
                      <a:pt x="1687" y="582"/>
                    </a:cubicBezTo>
                    <a:cubicBezTo>
                      <a:pt x="1696" y="556"/>
                      <a:pt x="1694" y="538"/>
                      <a:pt x="1701" y="509"/>
                    </a:cubicBezTo>
                    <a:cubicBezTo>
                      <a:pt x="1705" y="494"/>
                      <a:pt x="1723" y="486"/>
                      <a:pt x="1728" y="472"/>
                    </a:cubicBezTo>
                    <a:cubicBezTo>
                      <a:pt x="1737" y="447"/>
                      <a:pt x="1742" y="412"/>
                      <a:pt x="1761" y="393"/>
                    </a:cubicBezTo>
                    <a:cubicBezTo>
                      <a:pt x="1767" y="373"/>
                      <a:pt x="1763" y="363"/>
                      <a:pt x="1751" y="347"/>
                    </a:cubicBezTo>
                    <a:cubicBezTo>
                      <a:pt x="1748" y="291"/>
                      <a:pt x="1761" y="276"/>
                      <a:pt x="1728" y="246"/>
                    </a:cubicBezTo>
                    <a:cubicBezTo>
                      <a:pt x="1724" y="232"/>
                      <a:pt x="1704" y="175"/>
                      <a:pt x="1696" y="163"/>
                    </a:cubicBezTo>
                    <a:cubicBezTo>
                      <a:pt x="1692" y="158"/>
                      <a:pt x="1686" y="154"/>
                      <a:pt x="1682" y="149"/>
                    </a:cubicBezTo>
                    <a:cubicBezTo>
                      <a:pt x="1669" y="133"/>
                      <a:pt x="1666" y="112"/>
                      <a:pt x="1659" y="94"/>
                    </a:cubicBezTo>
                    <a:cubicBezTo>
                      <a:pt x="1662" y="69"/>
                      <a:pt x="1665" y="52"/>
                      <a:pt x="1673" y="29"/>
                    </a:cubicBezTo>
                    <a:cubicBezTo>
                      <a:pt x="1668" y="24"/>
                      <a:pt x="1663" y="20"/>
                      <a:pt x="1659" y="15"/>
                    </a:cubicBezTo>
                    <a:cubicBezTo>
                      <a:pt x="1656" y="11"/>
                      <a:pt x="1655" y="4"/>
                      <a:pt x="1650" y="2"/>
                    </a:cubicBezTo>
                    <a:cubicBezTo>
                      <a:pt x="1645" y="0"/>
                      <a:pt x="1640" y="4"/>
                      <a:pt x="1636" y="6"/>
                    </a:cubicBezTo>
                    <a:cubicBezTo>
                      <a:pt x="1634" y="7"/>
                      <a:pt x="1639" y="6"/>
                      <a:pt x="1641" y="6"/>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8390" name="任意多边形 528389"/>
              <p:cNvSpPr/>
              <p:nvPr/>
            </p:nvSpPr>
            <p:spPr>
              <a:xfrm>
                <a:off x="408" y="2076"/>
                <a:ext cx="437" cy="356"/>
              </a:xfrm>
              <a:custGeom>
                <a:avLst/>
                <a:gdLst/>
                <a:ahLst/>
                <a:cxnLst/>
                <a:pathLst>
                  <a:path w="398" h="336">
                    <a:moveTo>
                      <a:pt x="144" y="61"/>
                    </a:moveTo>
                    <a:cubicBezTo>
                      <a:pt x="127" y="55"/>
                      <a:pt x="112" y="55"/>
                      <a:pt x="102" y="70"/>
                    </a:cubicBezTo>
                    <a:cubicBezTo>
                      <a:pt x="101" y="83"/>
                      <a:pt x="104" y="97"/>
                      <a:pt x="99" y="109"/>
                    </a:cubicBezTo>
                    <a:cubicBezTo>
                      <a:pt x="96" y="116"/>
                      <a:pt x="87" y="117"/>
                      <a:pt x="81" y="121"/>
                    </a:cubicBezTo>
                    <a:cubicBezTo>
                      <a:pt x="64" y="132"/>
                      <a:pt x="41" y="144"/>
                      <a:pt x="21" y="148"/>
                    </a:cubicBezTo>
                    <a:cubicBezTo>
                      <a:pt x="10" y="155"/>
                      <a:pt x="12" y="162"/>
                      <a:pt x="0" y="166"/>
                    </a:cubicBezTo>
                    <a:cubicBezTo>
                      <a:pt x="5" y="188"/>
                      <a:pt x="34" y="184"/>
                      <a:pt x="54" y="187"/>
                    </a:cubicBezTo>
                    <a:cubicBezTo>
                      <a:pt x="52" y="204"/>
                      <a:pt x="41" y="243"/>
                      <a:pt x="63" y="250"/>
                    </a:cubicBezTo>
                    <a:cubicBezTo>
                      <a:pt x="70" y="278"/>
                      <a:pt x="75" y="280"/>
                      <a:pt x="102" y="289"/>
                    </a:cubicBezTo>
                    <a:cubicBezTo>
                      <a:pt x="108" y="336"/>
                      <a:pt x="122" y="323"/>
                      <a:pt x="171" y="307"/>
                    </a:cubicBezTo>
                    <a:cubicBezTo>
                      <a:pt x="182" y="274"/>
                      <a:pt x="164" y="323"/>
                      <a:pt x="183" y="292"/>
                    </a:cubicBezTo>
                    <a:cubicBezTo>
                      <a:pt x="190" y="282"/>
                      <a:pt x="185" y="266"/>
                      <a:pt x="192" y="256"/>
                    </a:cubicBezTo>
                    <a:cubicBezTo>
                      <a:pt x="196" y="250"/>
                      <a:pt x="210" y="244"/>
                      <a:pt x="210" y="244"/>
                    </a:cubicBezTo>
                    <a:cubicBezTo>
                      <a:pt x="241" y="197"/>
                      <a:pt x="287" y="207"/>
                      <a:pt x="339" y="205"/>
                    </a:cubicBezTo>
                    <a:cubicBezTo>
                      <a:pt x="356" y="180"/>
                      <a:pt x="346" y="160"/>
                      <a:pt x="369" y="145"/>
                    </a:cubicBezTo>
                    <a:cubicBezTo>
                      <a:pt x="375" y="136"/>
                      <a:pt x="385" y="131"/>
                      <a:pt x="390" y="121"/>
                    </a:cubicBezTo>
                    <a:cubicBezTo>
                      <a:pt x="393" y="115"/>
                      <a:pt x="396" y="103"/>
                      <a:pt x="396" y="103"/>
                    </a:cubicBezTo>
                    <a:cubicBezTo>
                      <a:pt x="394" y="68"/>
                      <a:pt x="398" y="40"/>
                      <a:pt x="363" y="28"/>
                    </a:cubicBezTo>
                    <a:cubicBezTo>
                      <a:pt x="356" y="0"/>
                      <a:pt x="332" y="14"/>
                      <a:pt x="303" y="16"/>
                    </a:cubicBezTo>
                    <a:cubicBezTo>
                      <a:pt x="274" y="35"/>
                      <a:pt x="316" y="29"/>
                      <a:pt x="252" y="34"/>
                    </a:cubicBezTo>
                    <a:cubicBezTo>
                      <a:pt x="230" y="41"/>
                      <a:pt x="253" y="66"/>
                      <a:pt x="231" y="73"/>
                    </a:cubicBezTo>
                    <a:cubicBezTo>
                      <a:pt x="219" y="91"/>
                      <a:pt x="212" y="85"/>
                      <a:pt x="189" y="82"/>
                    </a:cubicBezTo>
                    <a:cubicBezTo>
                      <a:pt x="179" y="79"/>
                      <a:pt x="172" y="70"/>
                      <a:pt x="162" y="67"/>
                    </a:cubicBezTo>
                    <a:cubicBezTo>
                      <a:pt x="156" y="65"/>
                      <a:pt x="144" y="61"/>
                      <a:pt x="144" y="61"/>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8391" name="任意多边形 528390"/>
              <p:cNvSpPr/>
              <p:nvPr/>
            </p:nvSpPr>
            <p:spPr>
              <a:xfrm>
                <a:off x="0" y="2148"/>
                <a:ext cx="384" cy="559"/>
              </a:xfrm>
              <a:custGeom>
                <a:avLst/>
                <a:gdLst/>
                <a:ahLst/>
                <a:cxnLst/>
                <a:pathLst>
                  <a:path w="350" h="527">
                    <a:moveTo>
                      <a:pt x="24" y="73"/>
                    </a:moveTo>
                    <a:cubicBezTo>
                      <a:pt x="0" y="81"/>
                      <a:pt x="4" y="119"/>
                      <a:pt x="27" y="127"/>
                    </a:cubicBezTo>
                    <a:cubicBezTo>
                      <a:pt x="26" y="134"/>
                      <a:pt x="28" y="142"/>
                      <a:pt x="24" y="148"/>
                    </a:cubicBezTo>
                    <a:cubicBezTo>
                      <a:pt x="22" y="151"/>
                      <a:pt x="15" y="148"/>
                      <a:pt x="12" y="151"/>
                    </a:cubicBezTo>
                    <a:cubicBezTo>
                      <a:pt x="10" y="153"/>
                      <a:pt x="10" y="157"/>
                      <a:pt x="9" y="160"/>
                    </a:cubicBezTo>
                    <a:cubicBezTo>
                      <a:pt x="11" y="183"/>
                      <a:pt x="14" y="204"/>
                      <a:pt x="18" y="226"/>
                    </a:cubicBezTo>
                    <a:cubicBezTo>
                      <a:pt x="40" y="224"/>
                      <a:pt x="53" y="228"/>
                      <a:pt x="60" y="208"/>
                    </a:cubicBezTo>
                    <a:cubicBezTo>
                      <a:pt x="72" y="211"/>
                      <a:pt x="81" y="217"/>
                      <a:pt x="93" y="220"/>
                    </a:cubicBezTo>
                    <a:cubicBezTo>
                      <a:pt x="99" y="219"/>
                      <a:pt x="106" y="220"/>
                      <a:pt x="111" y="217"/>
                    </a:cubicBezTo>
                    <a:cubicBezTo>
                      <a:pt x="126" y="209"/>
                      <a:pt x="102" y="173"/>
                      <a:pt x="99" y="163"/>
                    </a:cubicBezTo>
                    <a:cubicBezTo>
                      <a:pt x="100" y="153"/>
                      <a:pt x="98" y="142"/>
                      <a:pt x="102" y="133"/>
                    </a:cubicBezTo>
                    <a:cubicBezTo>
                      <a:pt x="103" y="130"/>
                      <a:pt x="109" y="133"/>
                      <a:pt x="111" y="136"/>
                    </a:cubicBezTo>
                    <a:cubicBezTo>
                      <a:pt x="117" y="146"/>
                      <a:pt x="111" y="160"/>
                      <a:pt x="117" y="169"/>
                    </a:cubicBezTo>
                    <a:cubicBezTo>
                      <a:pt x="119" y="172"/>
                      <a:pt x="123" y="171"/>
                      <a:pt x="126" y="172"/>
                    </a:cubicBezTo>
                    <a:cubicBezTo>
                      <a:pt x="144" y="199"/>
                      <a:pt x="137" y="185"/>
                      <a:pt x="135" y="250"/>
                    </a:cubicBezTo>
                    <a:cubicBezTo>
                      <a:pt x="135" y="256"/>
                      <a:pt x="134" y="264"/>
                      <a:pt x="129" y="268"/>
                    </a:cubicBezTo>
                    <a:cubicBezTo>
                      <a:pt x="120" y="274"/>
                      <a:pt x="111" y="280"/>
                      <a:pt x="102" y="286"/>
                    </a:cubicBezTo>
                    <a:cubicBezTo>
                      <a:pt x="99" y="288"/>
                      <a:pt x="93" y="292"/>
                      <a:pt x="93" y="292"/>
                    </a:cubicBezTo>
                    <a:cubicBezTo>
                      <a:pt x="90" y="302"/>
                      <a:pt x="84" y="309"/>
                      <a:pt x="81" y="319"/>
                    </a:cubicBezTo>
                    <a:cubicBezTo>
                      <a:pt x="78" y="350"/>
                      <a:pt x="80" y="382"/>
                      <a:pt x="72" y="412"/>
                    </a:cubicBezTo>
                    <a:cubicBezTo>
                      <a:pt x="70" y="419"/>
                      <a:pt x="60" y="430"/>
                      <a:pt x="60" y="430"/>
                    </a:cubicBezTo>
                    <a:cubicBezTo>
                      <a:pt x="63" y="444"/>
                      <a:pt x="61" y="452"/>
                      <a:pt x="75" y="457"/>
                    </a:cubicBezTo>
                    <a:cubicBezTo>
                      <a:pt x="79" y="475"/>
                      <a:pt x="84" y="477"/>
                      <a:pt x="99" y="487"/>
                    </a:cubicBezTo>
                    <a:cubicBezTo>
                      <a:pt x="126" y="484"/>
                      <a:pt x="132" y="488"/>
                      <a:pt x="126" y="463"/>
                    </a:cubicBezTo>
                    <a:cubicBezTo>
                      <a:pt x="126" y="453"/>
                      <a:pt x="130" y="363"/>
                      <a:pt x="141" y="418"/>
                    </a:cubicBezTo>
                    <a:cubicBezTo>
                      <a:pt x="140" y="448"/>
                      <a:pt x="138" y="478"/>
                      <a:pt x="138" y="508"/>
                    </a:cubicBezTo>
                    <a:cubicBezTo>
                      <a:pt x="138" y="513"/>
                      <a:pt x="136" y="521"/>
                      <a:pt x="141" y="523"/>
                    </a:cubicBezTo>
                    <a:cubicBezTo>
                      <a:pt x="150" y="527"/>
                      <a:pt x="168" y="514"/>
                      <a:pt x="168" y="514"/>
                    </a:cubicBezTo>
                    <a:cubicBezTo>
                      <a:pt x="180" y="496"/>
                      <a:pt x="176" y="472"/>
                      <a:pt x="198" y="466"/>
                    </a:cubicBezTo>
                    <a:cubicBezTo>
                      <a:pt x="219" y="452"/>
                      <a:pt x="209" y="456"/>
                      <a:pt x="225" y="451"/>
                    </a:cubicBezTo>
                    <a:cubicBezTo>
                      <a:pt x="228" y="441"/>
                      <a:pt x="234" y="434"/>
                      <a:pt x="237" y="424"/>
                    </a:cubicBezTo>
                    <a:cubicBezTo>
                      <a:pt x="238" y="416"/>
                      <a:pt x="237" y="407"/>
                      <a:pt x="240" y="400"/>
                    </a:cubicBezTo>
                    <a:cubicBezTo>
                      <a:pt x="241" y="397"/>
                      <a:pt x="248" y="400"/>
                      <a:pt x="249" y="397"/>
                    </a:cubicBezTo>
                    <a:cubicBezTo>
                      <a:pt x="257" y="374"/>
                      <a:pt x="244" y="346"/>
                      <a:pt x="267" y="331"/>
                    </a:cubicBezTo>
                    <a:cubicBezTo>
                      <a:pt x="284" y="305"/>
                      <a:pt x="261" y="336"/>
                      <a:pt x="282" y="319"/>
                    </a:cubicBezTo>
                    <a:cubicBezTo>
                      <a:pt x="288" y="314"/>
                      <a:pt x="291" y="307"/>
                      <a:pt x="297" y="301"/>
                    </a:cubicBezTo>
                    <a:cubicBezTo>
                      <a:pt x="302" y="285"/>
                      <a:pt x="296" y="266"/>
                      <a:pt x="303" y="250"/>
                    </a:cubicBezTo>
                    <a:cubicBezTo>
                      <a:pt x="306" y="244"/>
                      <a:pt x="321" y="244"/>
                      <a:pt x="321" y="244"/>
                    </a:cubicBezTo>
                    <a:cubicBezTo>
                      <a:pt x="342" y="212"/>
                      <a:pt x="309" y="261"/>
                      <a:pt x="336" y="226"/>
                    </a:cubicBezTo>
                    <a:cubicBezTo>
                      <a:pt x="340" y="220"/>
                      <a:pt x="348" y="208"/>
                      <a:pt x="348" y="208"/>
                    </a:cubicBezTo>
                    <a:cubicBezTo>
                      <a:pt x="346" y="165"/>
                      <a:pt x="350" y="141"/>
                      <a:pt x="315" y="118"/>
                    </a:cubicBezTo>
                    <a:cubicBezTo>
                      <a:pt x="312" y="108"/>
                      <a:pt x="306" y="101"/>
                      <a:pt x="303" y="91"/>
                    </a:cubicBezTo>
                    <a:cubicBezTo>
                      <a:pt x="309" y="55"/>
                      <a:pt x="314" y="56"/>
                      <a:pt x="276" y="52"/>
                    </a:cubicBezTo>
                    <a:cubicBezTo>
                      <a:pt x="243" y="41"/>
                      <a:pt x="219" y="15"/>
                      <a:pt x="186" y="4"/>
                    </a:cubicBezTo>
                    <a:cubicBezTo>
                      <a:pt x="103" y="9"/>
                      <a:pt x="159" y="0"/>
                      <a:pt x="126" y="22"/>
                    </a:cubicBezTo>
                    <a:cubicBezTo>
                      <a:pt x="111" y="44"/>
                      <a:pt x="103" y="38"/>
                      <a:pt x="72" y="40"/>
                    </a:cubicBezTo>
                    <a:cubicBezTo>
                      <a:pt x="62" y="47"/>
                      <a:pt x="30" y="62"/>
                      <a:pt x="24" y="73"/>
                    </a:cubicBezTo>
                    <a:close/>
                  </a:path>
                </a:pathLst>
              </a:custGeom>
              <a:solidFill>
                <a:srgbClr val="C7C200">
                  <a:alpha val="100000"/>
                </a:srgbClr>
              </a:solidFill>
              <a:ln w="12700" cap="flat" cmpd="sng">
                <a:solidFill>
                  <a:srgbClr val="FFCCCC"/>
                </a:solidFill>
                <a:prstDash val="solid"/>
                <a:headEnd type="none" w="med" len="med"/>
                <a:tailEnd type="none" w="med" len="med"/>
              </a:ln>
            </p:spPr>
            <p:txBody>
              <a:bodyPr/>
              <a:p>
                <a:endParaRPr lang="zh-CN" altLang="en-US"/>
              </a:p>
            </p:txBody>
          </p:sp>
        </p:grpSp>
        <p:sp>
          <p:nvSpPr>
            <p:cNvPr id="528392" name="文本框 528391"/>
            <p:cNvSpPr txBox="1"/>
            <p:nvPr/>
          </p:nvSpPr>
          <p:spPr>
            <a:xfrm>
              <a:off x="336" y="816"/>
              <a:ext cx="806" cy="343"/>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3600" b="1">
                  <a:solidFill>
                    <a:srgbClr val="FF33CC"/>
                  </a:solidFill>
                  <a:effectLst>
                    <a:outerShdw blurRad="38100" dist="38100" dir="2700000">
                      <a:srgbClr val="C0C0C0"/>
                    </a:outerShdw>
                  </a:effectLst>
                  <a:latin typeface="Times New Roman" panose="02020603050405020304" pitchFamily="18" charset="0"/>
                </a:rPr>
                <a:t>Japan</a:t>
              </a:r>
              <a:endParaRPr lang="en-US" altLang="zh-CN" sz="3600" b="1">
                <a:solidFill>
                  <a:srgbClr val="FF33CC"/>
                </a:solidFill>
                <a:effectLst>
                  <a:outerShdw blurRad="38100" dist="38100" dir="2700000">
                    <a:srgbClr val="C0C0C0"/>
                  </a:outerShdw>
                </a:effectLst>
                <a:latin typeface="Times New Roman" panose="02020603050405020304" pitchFamily="18" charset="0"/>
              </a:endParaRPr>
            </a:p>
          </p:txBody>
        </p:sp>
      </p:grpSp>
      <p:grpSp>
        <p:nvGrpSpPr>
          <p:cNvPr id="528394" name="组合 528393"/>
          <p:cNvGrpSpPr/>
          <p:nvPr/>
        </p:nvGrpSpPr>
        <p:grpSpPr>
          <a:xfrm>
            <a:off x="698500" y="1196340"/>
            <a:ext cx="7747000" cy="5835650"/>
            <a:chOff x="0" y="0"/>
            <a:chExt cx="4453" cy="3063"/>
          </a:xfrm>
        </p:grpSpPr>
        <p:sp>
          <p:nvSpPr>
            <p:cNvPr id="528395" name="文本框 528394"/>
            <p:cNvSpPr txBox="1"/>
            <p:nvPr/>
          </p:nvSpPr>
          <p:spPr>
            <a:xfrm>
              <a:off x="1488" y="0"/>
              <a:ext cx="715"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俄罗斯</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396" name="文本框 528395"/>
            <p:cNvSpPr txBox="1"/>
            <p:nvPr/>
          </p:nvSpPr>
          <p:spPr>
            <a:xfrm>
              <a:off x="1056" y="609"/>
              <a:ext cx="516"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中国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397" name="文本框 528396"/>
            <p:cNvSpPr txBox="1"/>
            <p:nvPr/>
          </p:nvSpPr>
          <p:spPr>
            <a:xfrm>
              <a:off x="528" y="1041"/>
              <a:ext cx="517" cy="486"/>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西亚</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398" name="文本框 528397"/>
            <p:cNvSpPr txBox="1"/>
            <p:nvPr/>
          </p:nvSpPr>
          <p:spPr>
            <a:xfrm>
              <a:off x="48" y="1569"/>
              <a:ext cx="517"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欧洲</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399" name="文本框 528398"/>
            <p:cNvSpPr txBox="1"/>
            <p:nvPr/>
          </p:nvSpPr>
          <p:spPr>
            <a:xfrm>
              <a:off x="0" y="2337"/>
              <a:ext cx="516"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非洲</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00" name="文本框 528399"/>
            <p:cNvSpPr txBox="1"/>
            <p:nvPr/>
          </p:nvSpPr>
          <p:spPr>
            <a:xfrm>
              <a:off x="1142" y="2577"/>
              <a:ext cx="715" cy="486"/>
            </a:xfrm>
            <a:prstGeom prst="rect">
              <a:avLst/>
            </a:prstGeom>
            <a:noFill/>
            <a:ln w="9525">
              <a:noFill/>
            </a:ln>
          </p:spPr>
          <p:txBody>
            <a:bodyPr wrap="none" lIns="104077" tIns="52039" rIns="104077" bIns="52039" anchor="t" anchorCtr="0">
              <a:spAutoFit/>
            </a:bodyPr>
            <a:p>
              <a:pPr algn="ct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东南亚</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algn="ct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01" name="文本框 528400"/>
            <p:cNvSpPr txBox="1"/>
            <p:nvPr/>
          </p:nvSpPr>
          <p:spPr>
            <a:xfrm>
              <a:off x="2640" y="2385"/>
              <a:ext cx="912"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澳大利亚</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02" name="文本框 528401"/>
            <p:cNvSpPr txBox="1"/>
            <p:nvPr/>
          </p:nvSpPr>
          <p:spPr>
            <a:xfrm>
              <a:off x="3696" y="1713"/>
              <a:ext cx="516"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拉美</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03" name="文本框 528402"/>
            <p:cNvSpPr txBox="1"/>
            <p:nvPr/>
          </p:nvSpPr>
          <p:spPr>
            <a:xfrm>
              <a:off x="3936" y="801"/>
              <a:ext cx="517"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美国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04" name="文本框 528403"/>
            <p:cNvSpPr txBox="1"/>
            <p:nvPr/>
          </p:nvSpPr>
          <p:spPr>
            <a:xfrm>
              <a:off x="3552" y="81"/>
              <a:ext cx="714"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加拿大</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grpSp>
      <p:grpSp>
        <p:nvGrpSpPr>
          <p:cNvPr id="528405" name="组合 528404"/>
          <p:cNvGrpSpPr/>
          <p:nvPr/>
        </p:nvGrpSpPr>
        <p:grpSpPr>
          <a:xfrm>
            <a:off x="3867150" y="1699578"/>
            <a:ext cx="1773238" cy="1828800"/>
            <a:chOff x="0" y="0"/>
            <a:chExt cx="720" cy="960"/>
          </a:xfrm>
        </p:grpSpPr>
        <p:sp>
          <p:nvSpPr>
            <p:cNvPr id="528406" name="直接连接符 528405"/>
            <p:cNvSpPr/>
            <p:nvPr/>
          </p:nvSpPr>
          <p:spPr>
            <a:xfrm>
              <a:off x="0" y="0"/>
              <a:ext cx="720" cy="960"/>
            </a:xfrm>
            <a:prstGeom prst="line">
              <a:avLst/>
            </a:prstGeom>
            <a:ln w="19050" cap="flat" cmpd="sng">
              <a:solidFill>
                <a:srgbClr val="2FFFBA"/>
              </a:solidFill>
              <a:prstDash val="solid"/>
              <a:headEnd type="none" w="med" len="med"/>
              <a:tailEnd type="triangle" w="med" len="med"/>
            </a:ln>
          </p:spPr>
        </p:sp>
        <p:sp>
          <p:nvSpPr>
            <p:cNvPr id="528407" name="文本框 528406"/>
            <p:cNvSpPr txBox="1"/>
            <p:nvPr/>
          </p:nvSpPr>
          <p:spPr>
            <a:xfrm>
              <a:off x="192" y="96"/>
              <a:ext cx="324"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08" name="组合 528407"/>
          <p:cNvGrpSpPr/>
          <p:nvPr/>
        </p:nvGrpSpPr>
        <p:grpSpPr>
          <a:xfrm>
            <a:off x="3506788" y="2491740"/>
            <a:ext cx="1851025" cy="1281113"/>
            <a:chOff x="0" y="0"/>
            <a:chExt cx="1064" cy="672"/>
          </a:xfrm>
        </p:grpSpPr>
        <p:sp>
          <p:nvSpPr>
            <p:cNvPr id="528409" name="直接连接符 528408"/>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410" name="文本框 528409"/>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11" name="组合 528410"/>
          <p:cNvGrpSpPr/>
          <p:nvPr/>
        </p:nvGrpSpPr>
        <p:grpSpPr>
          <a:xfrm>
            <a:off x="2643188" y="3428365"/>
            <a:ext cx="2089150" cy="784225"/>
            <a:chOff x="0" y="0"/>
            <a:chExt cx="960" cy="336"/>
          </a:xfrm>
        </p:grpSpPr>
        <p:sp>
          <p:nvSpPr>
            <p:cNvPr id="528412" name="直接连接符 528411"/>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413" name="文本框 528412"/>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14" name="组合 528413"/>
          <p:cNvGrpSpPr/>
          <p:nvPr/>
        </p:nvGrpSpPr>
        <p:grpSpPr>
          <a:xfrm>
            <a:off x="1793875" y="4363403"/>
            <a:ext cx="2216150" cy="488950"/>
            <a:chOff x="0" y="0"/>
            <a:chExt cx="1056" cy="240"/>
          </a:xfrm>
        </p:grpSpPr>
        <p:sp>
          <p:nvSpPr>
            <p:cNvPr id="528415" name="直接连接符 528414"/>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416" name="文本框 528415"/>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17" name="组合 528416"/>
          <p:cNvGrpSpPr/>
          <p:nvPr/>
        </p:nvGrpSpPr>
        <p:grpSpPr>
          <a:xfrm>
            <a:off x="2138363" y="5012690"/>
            <a:ext cx="1920875" cy="1189038"/>
            <a:chOff x="0" y="0"/>
            <a:chExt cx="1104" cy="624"/>
          </a:xfrm>
        </p:grpSpPr>
        <p:sp>
          <p:nvSpPr>
            <p:cNvPr id="528418" name="直接连接符 528417"/>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419" name="文本框 528418"/>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20" name="组合 528419"/>
          <p:cNvGrpSpPr/>
          <p:nvPr/>
        </p:nvGrpSpPr>
        <p:grpSpPr>
          <a:xfrm>
            <a:off x="3867150" y="4723765"/>
            <a:ext cx="1485900" cy="1554163"/>
            <a:chOff x="0" y="0"/>
            <a:chExt cx="855" cy="816"/>
          </a:xfrm>
        </p:grpSpPr>
        <p:sp>
          <p:nvSpPr>
            <p:cNvPr id="528421" name="直接连接符 528420"/>
            <p:cNvSpPr/>
            <p:nvPr/>
          </p:nvSpPr>
          <p:spPr>
            <a:xfrm flipV="1">
              <a:off x="0" y="0"/>
              <a:ext cx="528" cy="816"/>
            </a:xfrm>
            <a:prstGeom prst="line">
              <a:avLst/>
            </a:prstGeom>
            <a:ln w="19050" cap="flat" cmpd="sng">
              <a:solidFill>
                <a:srgbClr val="2FFFBA"/>
              </a:solidFill>
              <a:prstDash val="solid"/>
              <a:headEnd type="none" w="med" len="med"/>
              <a:tailEnd type="triangle" w="med" len="med"/>
            </a:ln>
          </p:spPr>
        </p:sp>
        <p:sp>
          <p:nvSpPr>
            <p:cNvPr id="528422" name="文本框 528421"/>
            <p:cNvSpPr txBox="1"/>
            <p:nvPr/>
          </p:nvSpPr>
          <p:spPr>
            <a:xfrm>
              <a:off x="144" y="144"/>
              <a:ext cx="711"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23" name="组合 528422"/>
          <p:cNvGrpSpPr/>
          <p:nvPr/>
        </p:nvGrpSpPr>
        <p:grpSpPr>
          <a:xfrm>
            <a:off x="5233988" y="4507865"/>
            <a:ext cx="1547812" cy="1463675"/>
            <a:chOff x="0" y="0"/>
            <a:chExt cx="890" cy="768"/>
          </a:xfrm>
        </p:grpSpPr>
        <p:sp>
          <p:nvSpPr>
            <p:cNvPr id="528424" name="直接连接符 528423"/>
            <p:cNvSpPr/>
            <p:nvPr/>
          </p:nvSpPr>
          <p:spPr>
            <a:xfrm flipH="1" flipV="1">
              <a:off x="0" y="0"/>
              <a:ext cx="480" cy="768"/>
            </a:xfrm>
            <a:prstGeom prst="line">
              <a:avLst/>
            </a:prstGeom>
            <a:ln w="19050" cap="flat" cmpd="sng">
              <a:solidFill>
                <a:srgbClr val="2FFFBA"/>
              </a:solidFill>
              <a:prstDash val="solid"/>
              <a:headEnd type="none" w="med" len="med"/>
              <a:tailEnd type="triangle" w="med" len="med"/>
            </a:ln>
          </p:spPr>
        </p:sp>
        <p:sp>
          <p:nvSpPr>
            <p:cNvPr id="528425" name="文本框 528424"/>
            <p:cNvSpPr txBox="1"/>
            <p:nvPr/>
          </p:nvSpPr>
          <p:spPr>
            <a:xfrm>
              <a:off x="96" y="48"/>
              <a:ext cx="794"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羊毛</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铁矿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26" name="组合 528425"/>
          <p:cNvGrpSpPr/>
          <p:nvPr/>
        </p:nvGrpSpPr>
        <p:grpSpPr>
          <a:xfrm>
            <a:off x="5091113" y="4220528"/>
            <a:ext cx="2314575" cy="631825"/>
            <a:chOff x="0" y="0"/>
            <a:chExt cx="1330" cy="332"/>
          </a:xfrm>
        </p:grpSpPr>
        <p:sp>
          <p:nvSpPr>
            <p:cNvPr id="528427" name="直接连接符 528426"/>
            <p:cNvSpPr/>
            <p:nvPr/>
          </p:nvSpPr>
          <p:spPr>
            <a:xfrm flipH="1" flipV="1">
              <a:off x="0" y="92"/>
              <a:ext cx="1200" cy="240"/>
            </a:xfrm>
            <a:prstGeom prst="line">
              <a:avLst/>
            </a:prstGeom>
            <a:ln w="19050" cap="flat" cmpd="sng">
              <a:solidFill>
                <a:srgbClr val="2FFFBA"/>
              </a:solidFill>
              <a:prstDash val="solid"/>
              <a:headEnd type="none" w="med" len="med"/>
              <a:tailEnd type="triangle" w="med" len="med"/>
            </a:ln>
          </p:spPr>
        </p:sp>
        <p:sp>
          <p:nvSpPr>
            <p:cNvPr id="528428" name="文本框 528427"/>
            <p:cNvSpPr txBox="1"/>
            <p:nvPr/>
          </p:nvSpPr>
          <p:spPr>
            <a:xfrm rot="677982">
              <a:off x="240" y="0"/>
              <a:ext cx="109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 煤炭  </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29" name="组合 528428"/>
          <p:cNvGrpSpPr/>
          <p:nvPr/>
        </p:nvGrpSpPr>
        <p:grpSpPr>
          <a:xfrm>
            <a:off x="5738813" y="3212465"/>
            <a:ext cx="2638425" cy="831850"/>
            <a:chOff x="0" y="0"/>
            <a:chExt cx="1516" cy="437"/>
          </a:xfrm>
        </p:grpSpPr>
        <p:sp>
          <p:nvSpPr>
            <p:cNvPr id="528430" name="直接连接符 528429"/>
            <p:cNvSpPr/>
            <p:nvPr/>
          </p:nvSpPr>
          <p:spPr>
            <a:xfrm flipH="1">
              <a:off x="0" y="5"/>
              <a:ext cx="1344" cy="432"/>
            </a:xfrm>
            <a:prstGeom prst="line">
              <a:avLst/>
            </a:prstGeom>
            <a:ln w="19050" cap="flat" cmpd="sng">
              <a:solidFill>
                <a:srgbClr val="2FFFBA"/>
              </a:solidFill>
              <a:prstDash val="solid"/>
              <a:headEnd type="none" w="med" len="med"/>
              <a:tailEnd type="triangle" w="med" len="med"/>
            </a:ln>
          </p:spPr>
        </p:sp>
        <p:sp>
          <p:nvSpPr>
            <p:cNvPr id="528431" name="文本框 528430"/>
            <p:cNvSpPr txBox="1"/>
            <p:nvPr/>
          </p:nvSpPr>
          <p:spPr>
            <a:xfrm rot="20668167">
              <a:off x="93" y="0"/>
              <a:ext cx="964"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大豆、玉米</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528432" name="文本框 528431"/>
            <p:cNvSpPr txBox="1"/>
            <p:nvPr/>
          </p:nvSpPr>
          <p:spPr>
            <a:xfrm rot="20661171">
              <a:off x="46" y="141"/>
              <a:ext cx="147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木材、煤炭、机械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33" name="组合 528432"/>
          <p:cNvGrpSpPr/>
          <p:nvPr/>
        </p:nvGrpSpPr>
        <p:grpSpPr>
          <a:xfrm>
            <a:off x="5810250" y="1772603"/>
            <a:ext cx="1997075" cy="1463675"/>
            <a:chOff x="0" y="0"/>
            <a:chExt cx="1147" cy="768"/>
          </a:xfrm>
        </p:grpSpPr>
        <p:sp>
          <p:nvSpPr>
            <p:cNvPr id="528434" name="直接连接符 528433"/>
            <p:cNvSpPr/>
            <p:nvPr/>
          </p:nvSpPr>
          <p:spPr>
            <a:xfrm flipH="1">
              <a:off x="0" y="48"/>
              <a:ext cx="960" cy="720"/>
            </a:xfrm>
            <a:prstGeom prst="line">
              <a:avLst/>
            </a:prstGeom>
            <a:ln w="19050" cap="flat" cmpd="sng">
              <a:solidFill>
                <a:srgbClr val="2FFFBA"/>
              </a:solidFill>
              <a:prstDash val="solid"/>
              <a:headEnd type="none" w="med" len="med"/>
              <a:tailEnd type="triangle" w="med" len="med"/>
            </a:ln>
          </p:spPr>
        </p:sp>
        <p:sp>
          <p:nvSpPr>
            <p:cNvPr id="528435" name="文本框 528434"/>
            <p:cNvSpPr txBox="1"/>
            <p:nvPr/>
          </p:nvSpPr>
          <p:spPr>
            <a:xfrm>
              <a:off x="336" y="0"/>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小麦</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528436" name="文本框 528435"/>
            <p:cNvSpPr txBox="1"/>
            <p:nvPr/>
          </p:nvSpPr>
          <p:spPr>
            <a:xfrm>
              <a:off x="480" y="144"/>
              <a:ext cx="667" cy="423"/>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38" name="组合 528437"/>
          <p:cNvGrpSpPr/>
          <p:nvPr/>
        </p:nvGrpSpPr>
        <p:grpSpPr>
          <a:xfrm>
            <a:off x="698500" y="1196340"/>
            <a:ext cx="7747000" cy="5835650"/>
            <a:chOff x="0" y="0"/>
            <a:chExt cx="4453" cy="3063"/>
          </a:xfrm>
        </p:grpSpPr>
        <p:sp>
          <p:nvSpPr>
            <p:cNvPr id="528439" name="文本框 528438"/>
            <p:cNvSpPr txBox="1"/>
            <p:nvPr/>
          </p:nvSpPr>
          <p:spPr>
            <a:xfrm>
              <a:off x="1488" y="0"/>
              <a:ext cx="715"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俄罗斯</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0" name="文本框 528439"/>
            <p:cNvSpPr txBox="1"/>
            <p:nvPr/>
          </p:nvSpPr>
          <p:spPr>
            <a:xfrm>
              <a:off x="1056" y="609"/>
              <a:ext cx="516"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中国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1" name="文本框 528440"/>
            <p:cNvSpPr txBox="1"/>
            <p:nvPr/>
          </p:nvSpPr>
          <p:spPr>
            <a:xfrm>
              <a:off x="528" y="1041"/>
              <a:ext cx="517" cy="486"/>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西亚</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2" name="文本框 528441"/>
            <p:cNvSpPr txBox="1"/>
            <p:nvPr/>
          </p:nvSpPr>
          <p:spPr>
            <a:xfrm>
              <a:off x="48" y="1569"/>
              <a:ext cx="517"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欧洲</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3" name="文本框 528442"/>
            <p:cNvSpPr txBox="1"/>
            <p:nvPr/>
          </p:nvSpPr>
          <p:spPr>
            <a:xfrm>
              <a:off x="0" y="2337"/>
              <a:ext cx="516"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非洲</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4" name="文本框 528443"/>
            <p:cNvSpPr txBox="1"/>
            <p:nvPr/>
          </p:nvSpPr>
          <p:spPr>
            <a:xfrm>
              <a:off x="1142" y="2577"/>
              <a:ext cx="715" cy="486"/>
            </a:xfrm>
            <a:prstGeom prst="rect">
              <a:avLst/>
            </a:prstGeom>
            <a:noFill/>
            <a:ln w="9525">
              <a:noFill/>
            </a:ln>
          </p:spPr>
          <p:txBody>
            <a:bodyPr wrap="none" lIns="104077" tIns="52039" rIns="104077" bIns="52039" anchor="t" anchorCtr="0">
              <a:spAutoFit/>
            </a:bodyPr>
            <a:p>
              <a:pPr algn="ct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东南亚</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algn="ct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5" name="文本框 528444"/>
            <p:cNvSpPr txBox="1"/>
            <p:nvPr/>
          </p:nvSpPr>
          <p:spPr>
            <a:xfrm>
              <a:off x="2640" y="2385"/>
              <a:ext cx="912"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澳大利亚</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6" name="文本框 528445"/>
            <p:cNvSpPr txBox="1"/>
            <p:nvPr/>
          </p:nvSpPr>
          <p:spPr>
            <a:xfrm>
              <a:off x="3696" y="1713"/>
              <a:ext cx="516"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拉美</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7" name="文本框 528446"/>
            <p:cNvSpPr txBox="1"/>
            <p:nvPr/>
          </p:nvSpPr>
          <p:spPr>
            <a:xfrm>
              <a:off x="3936" y="801"/>
              <a:ext cx="517"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美国</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sp>
          <p:nvSpPr>
            <p:cNvPr id="528448" name="文本框 528447"/>
            <p:cNvSpPr txBox="1"/>
            <p:nvPr/>
          </p:nvSpPr>
          <p:spPr>
            <a:xfrm>
              <a:off x="3552" y="81"/>
              <a:ext cx="714"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FFFF66"/>
                  </a:solidFill>
                  <a:effectLst>
                    <a:outerShdw blurRad="38100" dist="38100" dir="2700000">
                      <a:srgbClr val="C0C0C0"/>
                    </a:outerShdw>
                  </a:effectLst>
                  <a:latin typeface="Times New Roman" panose="02020603050405020304" pitchFamily="18" charset="0"/>
                </a:rPr>
                <a:t>加拿大</a:t>
              </a:r>
              <a:endParaRPr lang="zh-CN" altLang="en-US" sz="2700" b="1" dirty="0">
                <a:solidFill>
                  <a:srgbClr val="FFFF66"/>
                </a:solidFill>
                <a:effectLst>
                  <a:outerShdw blurRad="38100" dist="38100" dir="2700000">
                    <a:srgbClr val="C0C0C0"/>
                  </a:outerShdw>
                </a:effectLst>
                <a:latin typeface="Times New Roman" panose="02020603050405020304" pitchFamily="18" charset="0"/>
              </a:endParaRPr>
            </a:p>
          </p:txBody>
        </p:sp>
      </p:grpSp>
      <p:sp>
        <p:nvSpPr>
          <p:cNvPr id="528449" name="文本框 528448"/>
          <p:cNvSpPr txBox="1"/>
          <p:nvPr/>
        </p:nvSpPr>
        <p:spPr>
          <a:xfrm>
            <a:off x="251460" y="188278"/>
            <a:ext cx="3424238" cy="592137"/>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3200" b="1" dirty="0">
                <a:effectLst>
                  <a:outerShdw blurRad="38100" dist="38100" dir="2700000">
                    <a:srgbClr val="C0C0C0"/>
                  </a:outerShdw>
                </a:effectLst>
                <a:latin typeface="Times New Roman" panose="02020603050405020304" pitchFamily="18" charset="0"/>
                <a:ea typeface="方正舒体" panose="02010601030101010101" pitchFamily="2" charset="-122"/>
              </a:rPr>
              <a:t>日本的原料进口</a:t>
            </a:r>
            <a:endParaRPr lang="zh-CN" altLang="en-US" sz="3200" b="1" dirty="0">
              <a:effectLst>
                <a:outerShdw blurRad="38100" dist="38100" dir="2700000">
                  <a:srgbClr val="C0C0C0"/>
                </a:outerShdw>
              </a:effectLst>
              <a:latin typeface="Times New Roman" panose="02020603050405020304" pitchFamily="18" charset="0"/>
              <a:ea typeface="方正舒体" panose="02010601030101010101" pitchFamily="2" charset="-122"/>
            </a:endParaRPr>
          </a:p>
        </p:txBody>
      </p:sp>
      <p:grpSp>
        <p:nvGrpSpPr>
          <p:cNvPr id="528450" name="组合 528449"/>
          <p:cNvGrpSpPr/>
          <p:nvPr/>
        </p:nvGrpSpPr>
        <p:grpSpPr>
          <a:xfrm>
            <a:off x="698500" y="1196340"/>
            <a:ext cx="7747000" cy="5835650"/>
            <a:chOff x="0" y="0"/>
            <a:chExt cx="4453" cy="3063"/>
          </a:xfrm>
        </p:grpSpPr>
        <p:sp>
          <p:nvSpPr>
            <p:cNvPr id="528451" name="文本框 528450"/>
            <p:cNvSpPr txBox="1"/>
            <p:nvPr/>
          </p:nvSpPr>
          <p:spPr>
            <a:xfrm>
              <a:off x="1488" y="0"/>
              <a:ext cx="715"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俄罗斯</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2" name="文本框 528451"/>
            <p:cNvSpPr txBox="1"/>
            <p:nvPr/>
          </p:nvSpPr>
          <p:spPr>
            <a:xfrm>
              <a:off x="1056" y="609"/>
              <a:ext cx="516"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中国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3" name="文本框 528452"/>
            <p:cNvSpPr txBox="1"/>
            <p:nvPr/>
          </p:nvSpPr>
          <p:spPr>
            <a:xfrm>
              <a:off x="528" y="1041"/>
              <a:ext cx="517" cy="486"/>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西亚</a:t>
              </a:r>
              <a:endParaRPr lang="zh-CN" altLang="en-US" sz="2700" b="1" dirty="0">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各国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4" name="文本框 528453"/>
            <p:cNvSpPr txBox="1"/>
            <p:nvPr/>
          </p:nvSpPr>
          <p:spPr>
            <a:xfrm>
              <a:off x="48" y="1569"/>
              <a:ext cx="517"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欧洲</a:t>
              </a:r>
              <a:endParaRPr lang="zh-CN" altLang="en-US" sz="2700" b="1" dirty="0">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各国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5" name="文本框 528454"/>
            <p:cNvSpPr txBox="1"/>
            <p:nvPr/>
          </p:nvSpPr>
          <p:spPr>
            <a:xfrm>
              <a:off x="0" y="2337"/>
              <a:ext cx="516"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非洲</a:t>
              </a:r>
              <a:endParaRPr lang="zh-CN" altLang="en-US" sz="2700" b="1" dirty="0">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各国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6" name="文本框 528455"/>
            <p:cNvSpPr txBox="1"/>
            <p:nvPr/>
          </p:nvSpPr>
          <p:spPr>
            <a:xfrm>
              <a:off x="1142" y="2577"/>
              <a:ext cx="715" cy="486"/>
            </a:xfrm>
            <a:prstGeom prst="rect">
              <a:avLst/>
            </a:prstGeom>
            <a:noFill/>
            <a:ln w="9525">
              <a:noFill/>
            </a:ln>
          </p:spPr>
          <p:txBody>
            <a:bodyPr wrap="none" lIns="104077" tIns="52039" rIns="104077" bIns="52039" anchor="t" anchorCtr="0">
              <a:spAutoFit/>
            </a:bodyPr>
            <a:p>
              <a:pPr algn="ct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东南亚</a:t>
              </a:r>
              <a:endParaRPr lang="zh-CN" altLang="en-US" sz="2700" b="1" dirty="0">
                <a:effectLst>
                  <a:outerShdw blurRad="38100" dist="38100" dir="2700000">
                    <a:srgbClr val="C0C0C0"/>
                  </a:outerShdw>
                </a:effectLst>
                <a:latin typeface="Times New Roman" panose="02020603050405020304" pitchFamily="18" charset="0"/>
              </a:endParaRPr>
            </a:p>
            <a:p>
              <a:pPr algn="ct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各国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7" name="文本框 528456"/>
            <p:cNvSpPr txBox="1"/>
            <p:nvPr/>
          </p:nvSpPr>
          <p:spPr>
            <a:xfrm>
              <a:off x="2640" y="2385"/>
              <a:ext cx="912"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澳大利亚</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8" name="文本框 528457"/>
            <p:cNvSpPr txBox="1"/>
            <p:nvPr/>
          </p:nvSpPr>
          <p:spPr>
            <a:xfrm>
              <a:off x="3696" y="1713"/>
              <a:ext cx="516" cy="48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拉美</a:t>
              </a:r>
              <a:endParaRPr lang="zh-CN" altLang="en-US" sz="2700" b="1" dirty="0">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各国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59" name="文本框 528458"/>
            <p:cNvSpPr txBox="1"/>
            <p:nvPr/>
          </p:nvSpPr>
          <p:spPr>
            <a:xfrm>
              <a:off x="3936" y="801"/>
              <a:ext cx="517"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美国</a:t>
              </a:r>
              <a:endParaRPr lang="zh-CN" altLang="en-US" sz="2700" b="1" dirty="0">
                <a:effectLst>
                  <a:outerShdw blurRad="38100" dist="38100" dir="2700000">
                    <a:srgbClr val="C0C0C0"/>
                  </a:outerShdw>
                </a:effectLst>
                <a:latin typeface="Times New Roman" panose="02020603050405020304" pitchFamily="18" charset="0"/>
              </a:endParaRPr>
            </a:p>
          </p:txBody>
        </p:sp>
        <p:sp>
          <p:nvSpPr>
            <p:cNvPr id="528460" name="文本框 528459"/>
            <p:cNvSpPr txBox="1"/>
            <p:nvPr/>
          </p:nvSpPr>
          <p:spPr>
            <a:xfrm>
              <a:off x="3552" y="81"/>
              <a:ext cx="714" cy="271"/>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effectLst>
                    <a:outerShdw blurRad="38100" dist="38100" dir="2700000">
                      <a:srgbClr val="C0C0C0"/>
                    </a:outerShdw>
                  </a:effectLst>
                  <a:latin typeface="Times New Roman" panose="02020603050405020304" pitchFamily="18" charset="0"/>
                </a:rPr>
                <a:t>加拿大</a:t>
              </a:r>
              <a:endParaRPr lang="zh-CN" altLang="en-US" sz="2700" b="1" dirty="0">
                <a:effectLst>
                  <a:outerShdw blurRad="38100" dist="38100" dir="2700000">
                    <a:srgbClr val="C0C0C0"/>
                  </a:outerShdw>
                </a:effectLst>
                <a:latin typeface="Times New Roman" panose="02020603050405020304" pitchFamily="18" charset="0"/>
              </a:endParaRPr>
            </a:p>
          </p:txBody>
        </p:sp>
      </p:grpSp>
      <p:grpSp>
        <p:nvGrpSpPr>
          <p:cNvPr id="528461" name="组合 528460"/>
          <p:cNvGrpSpPr/>
          <p:nvPr/>
        </p:nvGrpSpPr>
        <p:grpSpPr>
          <a:xfrm>
            <a:off x="3506788" y="2491740"/>
            <a:ext cx="1851025" cy="1281113"/>
            <a:chOff x="0" y="0"/>
            <a:chExt cx="1064" cy="672"/>
          </a:xfrm>
        </p:grpSpPr>
        <p:sp>
          <p:nvSpPr>
            <p:cNvPr id="528462" name="直接连接符 528461"/>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463" name="文本框 528462"/>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64" name="组合 528463"/>
          <p:cNvGrpSpPr/>
          <p:nvPr/>
        </p:nvGrpSpPr>
        <p:grpSpPr>
          <a:xfrm>
            <a:off x="2643188" y="3428365"/>
            <a:ext cx="2089150" cy="784225"/>
            <a:chOff x="0" y="0"/>
            <a:chExt cx="960" cy="336"/>
          </a:xfrm>
        </p:grpSpPr>
        <p:sp>
          <p:nvSpPr>
            <p:cNvPr id="528465" name="直接连接符 528464"/>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466" name="文本框 528465"/>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67" name="组合 528466"/>
          <p:cNvGrpSpPr/>
          <p:nvPr/>
        </p:nvGrpSpPr>
        <p:grpSpPr>
          <a:xfrm>
            <a:off x="1793875" y="4363403"/>
            <a:ext cx="2216150" cy="488950"/>
            <a:chOff x="0" y="0"/>
            <a:chExt cx="1056" cy="240"/>
          </a:xfrm>
        </p:grpSpPr>
        <p:sp>
          <p:nvSpPr>
            <p:cNvPr id="528468" name="直接连接符 528467"/>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469" name="文本框 528468"/>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70" name="组合 528469"/>
          <p:cNvGrpSpPr/>
          <p:nvPr/>
        </p:nvGrpSpPr>
        <p:grpSpPr>
          <a:xfrm>
            <a:off x="2138363" y="5012690"/>
            <a:ext cx="1920875" cy="1189038"/>
            <a:chOff x="0" y="0"/>
            <a:chExt cx="1104" cy="624"/>
          </a:xfrm>
        </p:grpSpPr>
        <p:sp>
          <p:nvSpPr>
            <p:cNvPr id="528471" name="直接连接符 528470"/>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472" name="文本框 528471"/>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73" name="组合 528472"/>
          <p:cNvGrpSpPr/>
          <p:nvPr/>
        </p:nvGrpSpPr>
        <p:grpSpPr>
          <a:xfrm>
            <a:off x="3867150" y="4723765"/>
            <a:ext cx="1485900" cy="1554163"/>
            <a:chOff x="0" y="0"/>
            <a:chExt cx="855" cy="816"/>
          </a:xfrm>
        </p:grpSpPr>
        <p:sp>
          <p:nvSpPr>
            <p:cNvPr id="528474" name="直接连接符 528473"/>
            <p:cNvSpPr/>
            <p:nvPr/>
          </p:nvSpPr>
          <p:spPr>
            <a:xfrm flipV="1">
              <a:off x="0" y="0"/>
              <a:ext cx="528" cy="816"/>
            </a:xfrm>
            <a:prstGeom prst="line">
              <a:avLst/>
            </a:prstGeom>
            <a:ln w="19050" cap="flat" cmpd="sng">
              <a:solidFill>
                <a:srgbClr val="2FFFBA"/>
              </a:solidFill>
              <a:prstDash val="solid"/>
              <a:headEnd type="none" w="med" len="med"/>
              <a:tailEnd type="triangle" w="med" len="med"/>
            </a:ln>
          </p:spPr>
        </p:sp>
        <p:sp>
          <p:nvSpPr>
            <p:cNvPr id="528475" name="文本框 528474"/>
            <p:cNvSpPr txBox="1"/>
            <p:nvPr/>
          </p:nvSpPr>
          <p:spPr>
            <a:xfrm>
              <a:off x="144" y="144"/>
              <a:ext cx="711"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76" name="组合 528475"/>
          <p:cNvGrpSpPr/>
          <p:nvPr/>
        </p:nvGrpSpPr>
        <p:grpSpPr>
          <a:xfrm>
            <a:off x="3506788" y="2491740"/>
            <a:ext cx="1851025" cy="1281113"/>
            <a:chOff x="0" y="0"/>
            <a:chExt cx="1064" cy="672"/>
          </a:xfrm>
        </p:grpSpPr>
        <p:sp>
          <p:nvSpPr>
            <p:cNvPr id="528477" name="直接连接符 528476"/>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478" name="文本框 528477"/>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79" name="组合 528478"/>
          <p:cNvGrpSpPr/>
          <p:nvPr/>
        </p:nvGrpSpPr>
        <p:grpSpPr>
          <a:xfrm>
            <a:off x="2643188" y="3428365"/>
            <a:ext cx="2089150" cy="784225"/>
            <a:chOff x="0" y="0"/>
            <a:chExt cx="960" cy="336"/>
          </a:xfrm>
        </p:grpSpPr>
        <p:sp>
          <p:nvSpPr>
            <p:cNvPr id="528480" name="直接连接符 528479"/>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481" name="文本框 528480"/>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82" name="组合 528481"/>
          <p:cNvGrpSpPr/>
          <p:nvPr/>
        </p:nvGrpSpPr>
        <p:grpSpPr>
          <a:xfrm>
            <a:off x="1793875" y="4363403"/>
            <a:ext cx="2216150" cy="488950"/>
            <a:chOff x="0" y="0"/>
            <a:chExt cx="1056" cy="240"/>
          </a:xfrm>
        </p:grpSpPr>
        <p:sp>
          <p:nvSpPr>
            <p:cNvPr id="528483" name="直接连接符 528482"/>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484" name="文本框 528483"/>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85" name="组合 528484"/>
          <p:cNvGrpSpPr/>
          <p:nvPr/>
        </p:nvGrpSpPr>
        <p:grpSpPr>
          <a:xfrm>
            <a:off x="2138363" y="5012690"/>
            <a:ext cx="1920875" cy="1189038"/>
            <a:chOff x="0" y="0"/>
            <a:chExt cx="1104" cy="624"/>
          </a:xfrm>
        </p:grpSpPr>
        <p:sp>
          <p:nvSpPr>
            <p:cNvPr id="528486" name="直接连接符 528485"/>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487" name="文本框 528486"/>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88" name="组合 528487"/>
          <p:cNvGrpSpPr/>
          <p:nvPr/>
        </p:nvGrpSpPr>
        <p:grpSpPr>
          <a:xfrm>
            <a:off x="5233988" y="4507865"/>
            <a:ext cx="1547812" cy="1463675"/>
            <a:chOff x="0" y="0"/>
            <a:chExt cx="890" cy="768"/>
          </a:xfrm>
        </p:grpSpPr>
        <p:sp>
          <p:nvSpPr>
            <p:cNvPr id="528489" name="直接连接符 528488"/>
            <p:cNvSpPr/>
            <p:nvPr/>
          </p:nvSpPr>
          <p:spPr>
            <a:xfrm flipH="1" flipV="1">
              <a:off x="0" y="0"/>
              <a:ext cx="480" cy="768"/>
            </a:xfrm>
            <a:prstGeom prst="line">
              <a:avLst/>
            </a:prstGeom>
            <a:ln w="19050" cap="flat" cmpd="sng">
              <a:solidFill>
                <a:srgbClr val="2FFFBA"/>
              </a:solidFill>
              <a:prstDash val="solid"/>
              <a:headEnd type="none" w="med" len="med"/>
              <a:tailEnd type="triangle" w="med" len="med"/>
            </a:ln>
          </p:spPr>
        </p:sp>
        <p:sp>
          <p:nvSpPr>
            <p:cNvPr id="528490" name="文本框 528489"/>
            <p:cNvSpPr txBox="1"/>
            <p:nvPr/>
          </p:nvSpPr>
          <p:spPr>
            <a:xfrm>
              <a:off x="96" y="48"/>
              <a:ext cx="794"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羊毛</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铁矿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91" name="组合 528490"/>
          <p:cNvGrpSpPr/>
          <p:nvPr/>
        </p:nvGrpSpPr>
        <p:grpSpPr>
          <a:xfrm>
            <a:off x="3867150" y="4723765"/>
            <a:ext cx="1485900" cy="1554163"/>
            <a:chOff x="0" y="0"/>
            <a:chExt cx="855" cy="816"/>
          </a:xfrm>
        </p:grpSpPr>
        <p:sp>
          <p:nvSpPr>
            <p:cNvPr id="528492" name="直接连接符 528491"/>
            <p:cNvSpPr/>
            <p:nvPr/>
          </p:nvSpPr>
          <p:spPr>
            <a:xfrm flipV="1">
              <a:off x="0" y="0"/>
              <a:ext cx="528" cy="816"/>
            </a:xfrm>
            <a:prstGeom prst="line">
              <a:avLst/>
            </a:prstGeom>
            <a:ln w="19050" cap="flat" cmpd="sng">
              <a:solidFill>
                <a:srgbClr val="2FFFBA"/>
              </a:solidFill>
              <a:prstDash val="solid"/>
              <a:headEnd type="none" w="med" len="med"/>
              <a:tailEnd type="triangle" w="med" len="med"/>
            </a:ln>
          </p:spPr>
        </p:sp>
        <p:sp>
          <p:nvSpPr>
            <p:cNvPr id="528493" name="文本框 528492"/>
            <p:cNvSpPr txBox="1"/>
            <p:nvPr/>
          </p:nvSpPr>
          <p:spPr>
            <a:xfrm>
              <a:off x="144" y="144"/>
              <a:ext cx="711"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94" name="组合 528493"/>
          <p:cNvGrpSpPr/>
          <p:nvPr/>
        </p:nvGrpSpPr>
        <p:grpSpPr>
          <a:xfrm>
            <a:off x="3506788" y="2491740"/>
            <a:ext cx="1851025" cy="1281113"/>
            <a:chOff x="0" y="0"/>
            <a:chExt cx="1064" cy="672"/>
          </a:xfrm>
        </p:grpSpPr>
        <p:sp>
          <p:nvSpPr>
            <p:cNvPr id="528495" name="直接连接符 528494"/>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496" name="文本框 528495"/>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497" name="组合 528496"/>
          <p:cNvGrpSpPr/>
          <p:nvPr/>
        </p:nvGrpSpPr>
        <p:grpSpPr>
          <a:xfrm>
            <a:off x="2643188" y="3428365"/>
            <a:ext cx="2089150" cy="784225"/>
            <a:chOff x="0" y="0"/>
            <a:chExt cx="960" cy="336"/>
          </a:xfrm>
        </p:grpSpPr>
        <p:sp>
          <p:nvSpPr>
            <p:cNvPr id="528498" name="直接连接符 528497"/>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499" name="文本框 528498"/>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00" name="组合 528499"/>
          <p:cNvGrpSpPr/>
          <p:nvPr/>
        </p:nvGrpSpPr>
        <p:grpSpPr>
          <a:xfrm>
            <a:off x="1793875" y="4363403"/>
            <a:ext cx="2216150" cy="488950"/>
            <a:chOff x="0" y="0"/>
            <a:chExt cx="1056" cy="240"/>
          </a:xfrm>
        </p:grpSpPr>
        <p:sp>
          <p:nvSpPr>
            <p:cNvPr id="528501" name="直接连接符 528500"/>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502" name="文本框 528501"/>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03" name="组合 528502"/>
          <p:cNvGrpSpPr/>
          <p:nvPr/>
        </p:nvGrpSpPr>
        <p:grpSpPr>
          <a:xfrm>
            <a:off x="2138363" y="5012690"/>
            <a:ext cx="1920875" cy="1189038"/>
            <a:chOff x="0" y="0"/>
            <a:chExt cx="1104" cy="624"/>
          </a:xfrm>
        </p:grpSpPr>
        <p:sp>
          <p:nvSpPr>
            <p:cNvPr id="528504" name="直接连接符 528503"/>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505" name="文本框 528504"/>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06" name="组合 528505"/>
          <p:cNvGrpSpPr/>
          <p:nvPr/>
        </p:nvGrpSpPr>
        <p:grpSpPr>
          <a:xfrm>
            <a:off x="5091113" y="4220528"/>
            <a:ext cx="2314575" cy="631825"/>
            <a:chOff x="0" y="0"/>
            <a:chExt cx="1330" cy="332"/>
          </a:xfrm>
        </p:grpSpPr>
        <p:sp>
          <p:nvSpPr>
            <p:cNvPr id="528507" name="直接连接符 528506"/>
            <p:cNvSpPr/>
            <p:nvPr/>
          </p:nvSpPr>
          <p:spPr>
            <a:xfrm flipH="1" flipV="1">
              <a:off x="0" y="92"/>
              <a:ext cx="1200" cy="240"/>
            </a:xfrm>
            <a:prstGeom prst="line">
              <a:avLst/>
            </a:prstGeom>
            <a:ln w="19050" cap="flat" cmpd="sng">
              <a:solidFill>
                <a:srgbClr val="2FFFBA"/>
              </a:solidFill>
              <a:prstDash val="solid"/>
              <a:headEnd type="none" w="med" len="med"/>
              <a:tailEnd type="triangle" w="med" len="med"/>
            </a:ln>
          </p:spPr>
        </p:sp>
        <p:sp>
          <p:nvSpPr>
            <p:cNvPr id="528508" name="文本框 528507"/>
            <p:cNvSpPr txBox="1"/>
            <p:nvPr/>
          </p:nvSpPr>
          <p:spPr>
            <a:xfrm rot="677982">
              <a:off x="240" y="0"/>
              <a:ext cx="109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 煤炭  </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09" name="组合 528508"/>
          <p:cNvGrpSpPr/>
          <p:nvPr/>
        </p:nvGrpSpPr>
        <p:grpSpPr>
          <a:xfrm>
            <a:off x="5233988" y="4507865"/>
            <a:ext cx="1547812" cy="1463675"/>
            <a:chOff x="0" y="0"/>
            <a:chExt cx="890" cy="768"/>
          </a:xfrm>
        </p:grpSpPr>
        <p:sp>
          <p:nvSpPr>
            <p:cNvPr id="528510" name="直接连接符 528509"/>
            <p:cNvSpPr/>
            <p:nvPr/>
          </p:nvSpPr>
          <p:spPr>
            <a:xfrm flipH="1" flipV="1">
              <a:off x="0" y="0"/>
              <a:ext cx="480" cy="768"/>
            </a:xfrm>
            <a:prstGeom prst="line">
              <a:avLst/>
            </a:prstGeom>
            <a:ln w="19050" cap="flat" cmpd="sng">
              <a:solidFill>
                <a:srgbClr val="2FFFBA"/>
              </a:solidFill>
              <a:prstDash val="solid"/>
              <a:headEnd type="none" w="med" len="med"/>
              <a:tailEnd type="triangle" w="med" len="med"/>
            </a:ln>
          </p:spPr>
        </p:sp>
        <p:sp>
          <p:nvSpPr>
            <p:cNvPr id="528511" name="文本框 528510"/>
            <p:cNvSpPr txBox="1"/>
            <p:nvPr/>
          </p:nvSpPr>
          <p:spPr>
            <a:xfrm>
              <a:off x="96" y="48"/>
              <a:ext cx="794"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羊毛</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铁矿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12" name="组合 528511"/>
          <p:cNvGrpSpPr/>
          <p:nvPr/>
        </p:nvGrpSpPr>
        <p:grpSpPr>
          <a:xfrm>
            <a:off x="3867150" y="4723765"/>
            <a:ext cx="1485900" cy="1554163"/>
            <a:chOff x="0" y="0"/>
            <a:chExt cx="855" cy="816"/>
          </a:xfrm>
        </p:grpSpPr>
        <p:sp>
          <p:nvSpPr>
            <p:cNvPr id="528513" name="直接连接符 528512"/>
            <p:cNvSpPr/>
            <p:nvPr/>
          </p:nvSpPr>
          <p:spPr>
            <a:xfrm flipV="1">
              <a:off x="0" y="0"/>
              <a:ext cx="528" cy="816"/>
            </a:xfrm>
            <a:prstGeom prst="line">
              <a:avLst/>
            </a:prstGeom>
            <a:ln w="19050" cap="flat" cmpd="sng">
              <a:solidFill>
                <a:srgbClr val="2FFFBA"/>
              </a:solidFill>
              <a:prstDash val="solid"/>
              <a:headEnd type="none" w="med" len="med"/>
              <a:tailEnd type="triangle" w="med" len="med"/>
            </a:ln>
          </p:spPr>
        </p:sp>
        <p:sp>
          <p:nvSpPr>
            <p:cNvPr id="528514" name="文本框 528513"/>
            <p:cNvSpPr txBox="1"/>
            <p:nvPr/>
          </p:nvSpPr>
          <p:spPr>
            <a:xfrm>
              <a:off x="144" y="144"/>
              <a:ext cx="711"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15" name="组合 528514"/>
          <p:cNvGrpSpPr/>
          <p:nvPr/>
        </p:nvGrpSpPr>
        <p:grpSpPr>
          <a:xfrm>
            <a:off x="3506788" y="2491740"/>
            <a:ext cx="1851025" cy="1281113"/>
            <a:chOff x="0" y="0"/>
            <a:chExt cx="1064" cy="672"/>
          </a:xfrm>
        </p:grpSpPr>
        <p:sp>
          <p:nvSpPr>
            <p:cNvPr id="528516" name="直接连接符 528515"/>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517" name="文本框 528516"/>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18" name="组合 528517"/>
          <p:cNvGrpSpPr/>
          <p:nvPr/>
        </p:nvGrpSpPr>
        <p:grpSpPr>
          <a:xfrm>
            <a:off x="2643188" y="3428365"/>
            <a:ext cx="2089150" cy="784225"/>
            <a:chOff x="0" y="0"/>
            <a:chExt cx="960" cy="336"/>
          </a:xfrm>
        </p:grpSpPr>
        <p:sp>
          <p:nvSpPr>
            <p:cNvPr id="528519" name="直接连接符 528518"/>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520" name="文本框 528519"/>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21" name="组合 528520"/>
          <p:cNvGrpSpPr/>
          <p:nvPr/>
        </p:nvGrpSpPr>
        <p:grpSpPr>
          <a:xfrm>
            <a:off x="1793875" y="4363403"/>
            <a:ext cx="2216150" cy="488950"/>
            <a:chOff x="0" y="0"/>
            <a:chExt cx="1056" cy="240"/>
          </a:xfrm>
        </p:grpSpPr>
        <p:sp>
          <p:nvSpPr>
            <p:cNvPr id="528522" name="直接连接符 528521"/>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523" name="文本框 528522"/>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24" name="组合 528523"/>
          <p:cNvGrpSpPr/>
          <p:nvPr/>
        </p:nvGrpSpPr>
        <p:grpSpPr>
          <a:xfrm>
            <a:off x="2138363" y="5012690"/>
            <a:ext cx="1920875" cy="1189038"/>
            <a:chOff x="0" y="0"/>
            <a:chExt cx="1104" cy="624"/>
          </a:xfrm>
        </p:grpSpPr>
        <p:sp>
          <p:nvSpPr>
            <p:cNvPr id="528525" name="直接连接符 528524"/>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526" name="文本框 528525"/>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27" name="组合 528526"/>
          <p:cNvGrpSpPr/>
          <p:nvPr/>
        </p:nvGrpSpPr>
        <p:grpSpPr>
          <a:xfrm>
            <a:off x="5738813" y="3212465"/>
            <a:ext cx="2638425" cy="831850"/>
            <a:chOff x="0" y="0"/>
            <a:chExt cx="1516" cy="437"/>
          </a:xfrm>
        </p:grpSpPr>
        <p:sp>
          <p:nvSpPr>
            <p:cNvPr id="528528" name="直接连接符 528527"/>
            <p:cNvSpPr/>
            <p:nvPr/>
          </p:nvSpPr>
          <p:spPr>
            <a:xfrm flipH="1">
              <a:off x="0" y="5"/>
              <a:ext cx="1344" cy="432"/>
            </a:xfrm>
            <a:prstGeom prst="line">
              <a:avLst/>
            </a:prstGeom>
            <a:ln w="19050" cap="flat" cmpd="sng">
              <a:solidFill>
                <a:srgbClr val="2FFFBA"/>
              </a:solidFill>
              <a:prstDash val="solid"/>
              <a:headEnd type="none" w="med" len="med"/>
              <a:tailEnd type="triangle" w="med" len="med"/>
            </a:ln>
          </p:spPr>
        </p:sp>
        <p:sp>
          <p:nvSpPr>
            <p:cNvPr id="528529" name="文本框 528528"/>
            <p:cNvSpPr txBox="1"/>
            <p:nvPr/>
          </p:nvSpPr>
          <p:spPr>
            <a:xfrm rot="20668167">
              <a:off x="93" y="0"/>
              <a:ext cx="964"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大豆、玉米</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528530" name="文本框 528529"/>
            <p:cNvSpPr txBox="1"/>
            <p:nvPr/>
          </p:nvSpPr>
          <p:spPr>
            <a:xfrm rot="20661171">
              <a:off x="46" y="141"/>
              <a:ext cx="147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木材、煤炭、机械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31" name="组合 528530"/>
          <p:cNvGrpSpPr/>
          <p:nvPr/>
        </p:nvGrpSpPr>
        <p:grpSpPr>
          <a:xfrm>
            <a:off x="5091113" y="4220528"/>
            <a:ext cx="2314575" cy="631825"/>
            <a:chOff x="0" y="0"/>
            <a:chExt cx="1330" cy="332"/>
          </a:xfrm>
        </p:grpSpPr>
        <p:sp>
          <p:nvSpPr>
            <p:cNvPr id="528532" name="直接连接符 528531"/>
            <p:cNvSpPr/>
            <p:nvPr/>
          </p:nvSpPr>
          <p:spPr>
            <a:xfrm flipH="1" flipV="1">
              <a:off x="0" y="92"/>
              <a:ext cx="1200" cy="240"/>
            </a:xfrm>
            <a:prstGeom prst="line">
              <a:avLst/>
            </a:prstGeom>
            <a:ln w="19050" cap="flat" cmpd="sng">
              <a:solidFill>
                <a:srgbClr val="2FFFBA"/>
              </a:solidFill>
              <a:prstDash val="solid"/>
              <a:headEnd type="none" w="med" len="med"/>
              <a:tailEnd type="triangle" w="med" len="med"/>
            </a:ln>
          </p:spPr>
        </p:sp>
        <p:sp>
          <p:nvSpPr>
            <p:cNvPr id="528533" name="文本框 528532"/>
            <p:cNvSpPr txBox="1"/>
            <p:nvPr/>
          </p:nvSpPr>
          <p:spPr>
            <a:xfrm rot="677982">
              <a:off x="240" y="0"/>
              <a:ext cx="109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 煤炭  </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34" name="组合 528533"/>
          <p:cNvGrpSpPr/>
          <p:nvPr/>
        </p:nvGrpSpPr>
        <p:grpSpPr>
          <a:xfrm>
            <a:off x="5233988" y="4507865"/>
            <a:ext cx="1547812" cy="1463675"/>
            <a:chOff x="0" y="0"/>
            <a:chExt cx="890" cy="768"/>
          </a:xfrm>
        </p:grpSpPr>
        <p:sp>
          <p:nvSpPr>
            <p:cNvPr id="528535" name="直接连接符 528534"/>
            <p:cNvSpPr/>
            <p:nvPr/>
          </p:nvSpPr>
          <p:spPr>
            <a:xfrm flipH="1" flipV="1">
              <a:off x="0" y="0"/>
              <a:ext cx="480" cy="768"/>
            </a:xfrm>
            <a:prstGeom prst="line">
              <a:avLst/>
            </a:prstGeom>
            <a:ln w="19050" cap="flat" cmpd="sng">
              <a:solidFill>
                <a:srgbClr val="2FFFBA"/>
              </a:solidFill>
              <a:prstDash val="solid"/>
              <a:headEnd type="none" w="med" len="med"/>
              <a:tailEnd type="triangle" w="med" len="med"/>
            </a:ln>
          </p:spPr>
        </p:sp>
        <p:sp>
          <p:nvSpPr>
            <p:cNvPr id="528536" name="文本框 528535"/>
            <p:cNvSpPr txBox="1"/>
            <p:nvPr/>
          </p:nvSpPr>
          <p:spPr>
            <a:xfrm>
              <a:off x="96" y="48"/>
              <a:ext cx="794"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羊毛</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铁矿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37" name="组合 528536"/>
          <p:cNvGrpSpPr/>
          <p:nvPr/>
        </p:nvGrpSpPr>
        <p:grpSpPr>
          <a:xfrm>
            <a:off x="3867150" y="4723765"/>
            <a:ext cx="1485900" cy="1554163"/>
            <a:chOff x="0" y="0"/>
            <a:chExt cx="855" cy="816"/>
          </a:xfrm>
        </p:grpSpPr>
        <p:sp>
          <p:nvSpPr>
            <p:cNvPr id="528538" name="直接连接符 528537"/>
            <p:cNvSpPr/>
            <p:nvPr/>
          </p:nvSpPr>
          <p:spPr>
            <a:xfrm flipV="1">
              <a:off x="0" y="0"/>
              <a:ext cx="528" cy="816"/>
            </a:xfrm>
            <a:prstGeom prst="line">
              <a:avLst/>
            </a:prstGeom>
            <a:ln w="19050" cap="flat" cmpd="sng">
              <a:solidFill>
                <a:srgbClr val="2FFFBA"/>
              </a:solidFill>
              <a:prstDash val="solid"/>
              <a:headEnd type="none" w="med" len="med"/>
              <a:tailEnd type="triangle" w="med" len="med"/>
            </a:ln>
          </p:spPr>
        </p:sp>
        <p:sp>
          <p:nvSpPr>
            <p:cNvPr id="528539" name="文本框 528538"/>
            <p:cNvSpPr txBox="1"/>
            <p:nvPr/>
          </p:nvSpPr>
          <p:spPr>
            <a:xfrm>
              <a:off x="144" y="144"/>
              <a:ext cx="711"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40" name="组合 528539"/>
          <p:cNvGrpSpPr/>
          <p:nvPr/>
        </p:nvGrpSpPr>
        <p:grpSpPr>
          <a:xfrm>
            <a:off x="3506788" y="2491740"/>
            <a:ext cx="1851025" cy="1281113"/>
            <a:chOff x="0" y="0"/>
            <a:chExt cx="1064" cy="672"/>
          </a:xfrm>
        </p:grpSpPr>
        <p:sp>
          <p:nvSpPr>
            <p:cNvPr id="528541" name="直接连接符 528540"/>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542" name="文本框 528541"/>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43" name="组合 528542"/>
          <p:cNvGrpSpPr/>
          <p:nvPr/>
        </p:nvGrpSpPr>
        <p:grpSpPr>
          <a:xfrm>
            <a:off x="2643188" y="3428365"/>
            <a:ext cx="2089150" cy="784225"/>
            <a:chOff x="0" y="0"/>
            <a:chExt cx="960" cy="336"/>
          </a:xfrm>
        </p:grpSpPr>
        <p:sp>
          <p:nvSpPr>
            <p:cNvPr id="528544" name="直接连接符 528543"/>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545" name="文本框 528544"/>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46" name="组合 528545"/>
          <p:cNvGrpSpPr/>
          <p:nvPr/>
        </p:nvGrpSpPr>
        <p:grpSpPr>
          <a:xfrm>
            <a:off x="1793875" y="4363403"/>
            <a:ext cx="2216150" cy="488950"/>
            <a:chOff x="0" y="0"/>
            <a:chExt cx="1056" cy="240"/>
          </a:xfrm>
        </p:grpSpPr>
        <p:sp>
          <p:nvSpPr>
            <p:cNvPr id="528547" name="直接连接符 528546"/>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548" name="文本框 528547"/>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49" name="组合 528548"/>
          <p:cNvGrpSpPr/>
          <p:nvPr/>
        </p:nvGrpSpPr>
        <p:grpSpPr>
          <a:xfrm>
            <a:off x="2138363" y="5012690"/>
            <a:ext cx="1920875" cy="1189038"/>
            <a:chOff x="0" y="0"/>
            <a:chExt cx="1104" cy="624"/>
          </a:xfrm>
        </p:grpSpPr>
        <p:sp>
          <p:nvSpPr>
            <p:cNvPr id="528550" name="直接连接符 528549"/>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551" name="文本框 528550"/>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chemeClr val="hlink"/>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52" name="组合 528551"/>
          <p:cNvGrpSpPr/>
          <p:nvPr/>
        </p:nvGrpSpPr>
        <p:grpSpPr>
          <a:xfrm>
            <a:off x="5810250" y="1772603"/>
            <a:ext cx="1997075" cy="1463675"/>
            <a:chOff x="0" y="0"/>
            <a:chExt cx="1147" cy="768"/>
          </a:xfrm>
        </p:grpSpPr>
        <p:sp>
          <p:nvSpPr>
            <p:cNvPr id="528553" name="直接连接符 528552"/>
            <p:cNvSpPr/>
            <p:nvPr/>
          </p:nvSpPr>
          <p:spPr>
            <a:xfrm flipH="1">
              <a:off x="0" y="48"/>
              <a:ext cx="960" cy="720"/>
            </a:xfrm>
            <a:prstGeom prst="line">
              <a:avLst/>
            </a:prstGeom>
            <a:ln w="19050" cap="flat" cmpd="sng">
              <a:solidFill>
                <a:srgbClr val="2FFFBA"/>
              </a:solidFill>
              <a:prstDash val="solid"/>
              <a:headEnd type="none" w="med" len="med"/>
              <a:tailEnd type="triangle" w="med" len="med"/>
            </a:ln>
          </p:spPr>
        </p:sp>
        <p:sp>
          <p:nvSpPr>
            <p:cNvPr id="528554" name="文本框 528553"/>
            <p:cNvSpPr txBox="1"/>
            <p:nvPr/>
          </p:nvSpPr>
          <p:spPr>
            <a:xfrm>
              <a:off x="336" y="0"/>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小麦</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528555" name="文本框 528554"/>
            <p:cNvSpPr txBox="1"/>
            <p:nvPr/>
          </p:nvSpPr>
          <p:spPr>
            <a:xfrm>
              <a:off x="480" y="144"/>
              <a:ext cx="667" cy="423"/>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煤炭</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56" name="组合 528555"/>
          <p:cNvGrpSpPr/>
          <p:nvPr/>
        </p:nvGrpSpPr>
        <p:grpSpPr>
          <a:xfrm>
            <a:off x="5738813" y="3212465"/>
            <a:ext cx="2638425" cy="831850"/>
            <a:chOff x="0" y="0"/>
            <a:chExt cx="1516" cy="437"/>
          </a:xfrm>
        </p:grpSpPr>
        <p:sp>
          <p:nvSpPr>
            <p:cNvPr id="528557" name="直接连接符 528556"/>
            <p:cNvSpPr/>
            <p:nvPr/>
          </p:nvSpPr>
          <p:spPr>
            <a:xfrm flipH="1">
              <a:off x="0" y="5"/>
              <a:ext cx="1344" cy="432"/>
            </a:xfrm>
            <a:prstGeom prst="line">
              <a:avLst/>
            </a:prstGeom>
            <a:ln w="19050" cap="flat" cmpd="sng">
              <a:solidFill>
                <a:srgbClr val="2FFFBA"/>
              </a:solidFill>
              <a:prstDash val="solid"/>
              <a:headEnd type="none" w="med" len="med"/>
              <a:tailEnd type="triangle" w="med" len="med"/>
            </a:ln>
          </p:spPr>
        </p:sp>
        <p:sp>
          <p:nvSpPr>
            <p:cNvPr id="528558" name="文本框 528557"/>
            <p:cNvSpPr txBox="1"/>
            <p:nvPr/>
          </p:nvSpPr>
          <p:spPr>
            <a:xfrm rot="20668167">
              <a:off x="93" y="0"/>
              <a:ext cx="964"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大豆、玉米</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sp>
          <p:nvSpPr>
            <p:cNvPr id="528559" name="文本框 528558"/>
            <p:cNvSpPr txBox="1"/>
            <p:nvPr/>
          </p:nvSpPr>
          <p:spPr>
            <a:xfrm rot="20661171">
              <a:off x="46" y="141"/>
              <a:ext cx="147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木材、煤炭、机械</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60" name="组合 528559"/>
          <p:cNvGrpSpPr/>
          <p:nvPr/>
        </p:nvGrpSpPr>
        <p:grpSpPr>
          <a:xfrm>
            <a:off x="5091113" y="4220528"/>
            <a:ext cx="2314575" cy="631825"/>
            <a:chOff x="0" y="0"/>
            <a:chExt cx="1330" cy="332"/>
          </a:xfrm>
        </p:grpSpPr>
        <p:sp>
          <p:nvSpPr>
            <p:cNvPr id="528561" name="直接连接符 528560"/>
            <p:cNvSpPr/>
            <p:nvPr/>
          </p:nvSpPr>
          <p:spPr>
            <a:xfrm flipH="1" flipV="1">
              <a:off x="0" y="92"/>
              <a:ext cx="1200" cy="240"/>
            </a:xfrm>
            <a:prstGeom prst="line">
              <a:avLst/>
            </a:prstGeom>
            <a:ln w="19050" cap="flat" cmpd="sng">
              <a:solidFill>
                <a:srgbClr val="2FFFBA"/>
              </a:solidFill>
              <a:prstDash val="solid"/>
              <a:headEnd type="none" w="med" len="med"/>
              <a:tailEnd type="triangle" w="med" len="med"/>
            </a:ln>
          </p:spPr>
        </p:sp>
        <p:sp>
          <p:nvSpPr>
            <p:cNvPr id="528562" name="文本框 528561"/>
            <p:cNvSpPr txBox="1"/>
            <p:nvPr/>
          </p:nvSpPr>
          <p:spPr>
            <a:xfrm rot="677982">
              <a:off x="240" y="0"/>
              <a:ext cx="1090"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棉花、 煤炭  </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63" name="组合 528562"/>
          <p:cNvGrpSpPr/>
          <p:nvPr/>
        </p:nvGrpSpPr>
        <p:grpSpPr>
          <a:xfrm>
            <a:off x="5233988" y="4507865"/>
            <a:ext cx="1547812" cy="1463675"/>
            <a:chOff x="0" y="0"/>
            <a:chExt cx="890" cy="768"/>
          </a:xfrm>
        </p:grpSpPr>
        <p:sp>
          <p:nvSpPr>
            <p:cNvPr id="528564" name="直接连接符 528563"/>
            <p:cNvSpPr/>
            <p:nvPr/>
          </p:nvSpPr>
          <p:spPr>
            <a:xfrm flipH="1" flipV="1">
              <a:off x="0" y="0"/>
              <a:ext cx="480" cy="768"/>
            </a:xfrm>
            <a:prstGeom prst="line">
              <a:avLst/>
            </a:prstGeom>
            <a:ln w="19050" cap="flat" cmpd="sng">
              <a:solidFill>
                <a:srgbClr val="2FFFBA"/>
              </a:solidFill>
              <a:prstDash val="solid"/>
              <a:headEnd type="none" w="med" len="med"/>
              <a:tailEnd type="triangle" w="med" len="med"/>
            </a:ln>
          </p:spPr>
        </p:sp>
        <p:sp>
          <p:nvSpPr>
            <p:cNvPr id="528565" name="文本框 528564"/>
            <p:cNvSpPr txBox="1"/>
            <p:nvPr/>
          </p:nvSpPr>
          <p:spPr>
            <a:xfrm>
              <a:off x="96" y="48"/>
              <a:ext cx="794"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羊毛</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铁矿</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66" name="组合 528565"/>
          <p:cNvGrpSpPr/>
          <p:nvPr/>
        </p:nvGrpSpPr>
        <p:grpSpPr>
          <a:xfrm>
            <a:off x="3867150" y="4723765"/>
            <a:ext cx="1485900" cy="1554163"/>
            <a:chOff x="0" y="0"/>
            <a:chExt cx="855" cy="816"/>
          </a:xfrm>
        </p:grpSpPr>
        <p:sp>
          <p:nvSpPr>
            <p:cNvPr id="528567" name="直接连接符 528566"/>
            <p:cNvSpPr/>
            <p:nvPr/>
          </p:nvSpPr>
          <p:spPr>
            <a:xfrm flipV="1">
              <a:off x="0" y="0"/>
              <a:ext cx="528" cy="816"/>
            </a:xfrm>
            <a:prstGeom prst="line">
              <a:avLst/>
            </a:prstGeom>
            <a:ln w="19050" cap="flat" cmpd="sng">
              <a:solidFill>
                <a:srgbClr val="2FFFBA"/>
              </a:solidFill>
              <a:prstDash val="solid"/>
              <a:headEnd type="none" w="med" len="med"/>
              <a:tailEnd type="triangle" w="med" len="med"/>
            </a:ln>
          </p:spPr>
        </p:sp>
        <p:sp>
          <p:nvSpPr>
            <p:cNvPr id="528568" name="文本框 528567"/>
            <p:cNvSpPr txBox="1"/>
            <p:nvPr/>
          </p:nvSpPr>
          <p:spPr>
            <a:xfrm>
              <a:off x="144" y="144"/>
              <a:ext cx="711" cy="60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木材</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69" name="组合 528568"/>
          <p:cNvGrpSpPr/>
          <p:nvPr/>
        </p:nvGrpSpPr>
        <p:grpSpPr>
          <a:xfrm>
            <a:off x="3506788" y="2491740"/>
            <a:ext cx="1851025" cy="1281113"/>
            <a:chOff x="0" y="0"/>
            <a:chExt cx="1064" cy="672"/>
          </a:xfrm>
        </p:grpSpPr>
        <p:sp>
          <p:nvSpPr>
            <p:cNvPr id="528570" name="直接连接符 528569"/>
            <p:cNvSpPr/>
            <p:nvPr/>
          </p:nvSpPr>
          <p:spPr>
            <a:xfrm>
              <a:off x="0" y="192"/>
              <a:ext cx="816" cy="480"/>
            </a:xfrm>
            <a:prstGeom prst="line">
              <a:avLst/>
            </a:prstGeom>
            <a:ln w="19050" cap="flat" cmpd="sng">
              <a:solidFill>
                <a:srgbClr val="2FFFBA"/>
              </a:solidFill>
              <a:prstDash val="solid"/>
              <a:headEnd type="none" w="med" len="med"/>
              <a:tailEnd type="triangle" w="med" len="med"/>
            </a:ln>
          </p:spPr>
        </p:sp>
        <p:sp>
          <p:nvSpPr>
            <p:cNvPr id="528571" name="文本框 528570"/>
            <p:cNvSpPr txBox="1"/>
            <p:nvPr/>
          </p:nvSpPr>
          <p:spPr>
            <a:xfrm>
              <a:off x="144" y="0"/>
              <a:ext cx="920" cy="607"/>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棉花</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石油</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           煤炭</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72" name="组合 528571"/>
          <p:cNvGrpSpPr/>
          <p:nvPr/>
        </p:nvGrpSpPr>
        <p:grpSpPr>
          <a:xfrm>
            <a:off x="2643188" y="3428365"/>
            <a:ext cx="2089150" cy="784225"/>
            <a:chOff x="0" y="0"/>
            <a:chExt cx="960" cy="336"/>
          </a:xfrm>
        </p:grpSpPr>
        <p:sp>
          <p:nvSpPr>
            <p:cNvPr id="528573" name="直接连接符 528572"/>
            <p:cNvSpPr/>
            <p:nvPr/>
          </p:nvSpPr>
          <p:spPr>
            <a:xfrm>
              <a:off x="0" y="192"/>
              <a:ext cx="960" cy="144"/>
            </a:xfrm>
            <a:prstGeom prst="line">
              <a:avLst/>
            </a:prstGeom>
            <a:ln w="19050" cap="flat" cmpd="sng">
              <a:solidFill>
                <a:srgbClr val="2FFFBA"/>
              </a:solidFill>
              <a:prstDash val="solid"/>
              <a:headEnd type="none" w="med" len="med"/>
              <a:tailEnd type="triangle" w="med" len="med"/>
            </a:ln>
          </p:spPr>
        </p:sp>
        <p:sp>
          <p:nvSpPr>
            <p:cNvPr id="528574" name="文本框 528573"/>
            <p:cNvSpPr txBox="1"/>
            <p:nvPr/>
          </p:nvSpPr>
          <p:spPr>
            <a:xfrm>
              <a:off x="192" y="0"/>
              <a:ext cx="438" cy="195"/>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石油</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75" name="组合 528574"/>
          <p:cNvGrpSpPr/>
          <p:nvPr/>
        </p:nvGrpSpPr>
        <p:grpSpPr>
          <a:xfrm>
            <a:off x="1793875" y="4363403"/>
            <a:ext cx="2216150" cy="488950"/>
            <a:chOff x="0" y="0"/>
            <a:chExt cx="1056" cy="240"/>
          </a:xfrm>
        </p:grpSpPr>
        <p:sp>
          <p:nvSpPr>
            <p:cNvPr id="528576" name="直接连接符 528575"/>
            <p:cNvSpPr/>
            <p:nvPr/>
          </p:nvSpPr>
          <p:spPr>
            <a:xfrm>
              <a:off x="0" y="240"/>
              <a:ext cx="1056" cy="0"/>
            </a:xfrm>
            <a:prstGeom prst="line">
              <a:avLst/>
            </a:prstGeom>
            <a:ln w="19050" cap="flat" cmpd="sng">
              <a:solidFill>
                <a:srgbClr val="2FFFBA"/>
              </a:solidFill>
              <a:prstDash val="solid"/>
              <a:headEnd type="none" w="med" len="med"/>
              <a:tailEnd type="triangle" w="med" len="med"/>
            </a:ln>
          </p:spPr>
        </p:sp>
        <p:sp>
          <p:nvSpPr>
            <p:cNvPr id="528577" name="文本框 528576"/>
            <p:cNvSpPr txBox="1"/>
            <p:nvPr/>
          </p:nvSpPr>
          <p:spPr>
            <a:xfrm>
              <a:off x="288" y="0"/>
              <a:ext cx="438" cy="224"/>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机械</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8578" name="组合 528577"/>
          <p:cNvGrpSpPr/>
          <p:nvPr/>
        </p:nvGrpSpPr>
        <p:grpSpPr>
          <a:xfrm>
            <a:off x="2138363" y="5012690"/>
            <a:ext cx="1920875" cy="1189038"/>
            <a:chOff x="0" y="0"/>
            <a:chExt cx="1104" cy="624"/>
          </a:xfrm>
        </p:grpSpPr>
        <p:sp>
          <p:nvSpPr>
            <p:cNvPr id="528579" name="直接连接符 528578"/>
            <p:cNvSpPr/>
            <p:nvPr/>
          </p:nvSpPr>
          <p:spPr>
            <a:xfrm flipV="1">
              <a:off x="0" y="0"/>
              <a:ext cx="1104" cy="624"/>
            </a:xfrm>
            <a:prstGeom prst="line">
              <a:avLst/>
            </a:prstGeom>
            <a:ln w="19050" cap="flat" cmpd="sng">
              <a:solidFill>
                <a:srgbClr val="2FFFBA"/>
              </a:solidFill>
              <a:prstDash val="solid"/>
              <a:headEnd type="none" w="med" len="med"/>
              <a:tailEnd type="triangle" w="med" len="med"/>
            </a:ln>
          </p:spPr>
        </p:sp>
        <p:sp>
          <p:nvSpPr>
            <p:cNvPr id="528580" name="文本框 528579"/>
            <p:cNvSpPr txBox="1"/>
            <p:nvPr/>
          </p:nvSpPr>
          <p:spPr>
            <a:xfrm>
              <a:off x="144" y="96"/>
              <a:ext cx="458"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rPr>
                <a:t>铜矿</a:t>
              </a:r>
              <a:endParaRPr lang="zh-CN" altLang="en-US" sz="2300" b="1" dirty="0">
                <a:solidFill>
                  <a:srgbClr val="000099"/>
                </a:solidFill>
                <a:effectLst>
                  <a:outerShdw blurRad="38100" dist="38100" dir="2700000">
                    <a:srgbClr val="C0C0C0"/>
                  </a:outerShdw>
                </a:effectLst>
                <a:latin typeface="Times New Roman" panose="02020603050405020304" pitchFamily="18" charset="0"/>
                <a:ea typeface="楷体_GB2312" pitchFamily="49" charset="-122"/>
              </a:endParaRPr>
            </a:p>
          </p:txBody>
        </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86995" y="1169035"/>
            <a:ext cx="9144000" cy="5143500"/>
          </a:xfrm>
          <a:prstGeom prst="rect">
            <a:avLst/>
          </a:prstGeom>
        </p:spPr>
      </p:pic>
      <p:grpSp>
        <p:nvGrpSpPr>
          <p:cNvPr id="529410" name="组合 529409"/>
          <p:cNvGrpSpPr/>
          <p:nvPr/>
        </p:nvGrpSpPr>
        <p:grpSpPr>
          <a:xfrm>
            <a:off x="3427095" y="1958023"/>
            <a:ext cx="2338388" cy="2936875"/>
            <a:chOff x="0" y="0"/>
            <a:chExt cx="1344" cy="1542"/>
          </a:xfrm>
        </p:grpSpPr>
        <p:grpSp>
          <p:nvGrpSpPr>
            <p:cNvPr id="529411" name="组合 529410"/>
            <p:cNvGrpSpPr/>
            <p:nvPr/>
          </p:nvGrpSpPr>
          <p:grpSpPr>
            <a:xfrm>
              <a:off x="0" y="0"/>
              <a:ext cx="1344" cy="1542"/>
              <a:chOff x="0" y="0"/>
              <a:chExt cx="2478" cy="2707"/>
            </a:xfrm>
          </p:grpSpPr>
          <p:sp>
            <p:nvSpPr>
              <p:cNvPr id="529412" name="任意多边形 529411"/>
              <p:cNvSpPr/>
              <p:nvPr/>
            </p:nvSpPr>
            <p:spPr>
              <a:xfrm>
                <a:off x="1644" y="0"/>
                <a:ext cx="834" cy="779"/>
              </a:xfrm>
              <a:custGeom>
                <a:avLst/>
                <a:gdLst/>
                <a:ahLst/>
                <a:cxnLst/>
                <a:pathLst>
                  <a:path w="760" h="735">
                    <a:moveTo>
                      <a:pt x="257" y="12"/>
                    </a:moveTo>
                    <a:cubicBezTo>
                      <a:pt x="239" y="0"/>
                      <a:pt x="230" y="9"/>
                      <a:pt x="224" y="27"/>
                    </a:cubicBezTo>
                    <a:cubicBezTo>
                      <a:pt x="227" y="96"/>
                      <a:pt x="228" y="163"/>
                      <a:pt x="218" y="231"/>
                    </a:cubicBezTo>
                    <a:cubicBezTo>
                      <a:pt x="216" y="276"/>
                      <a:pt x="206" y="279"/>
                      <a:pt x="203" y="300"/>
                    </a:cubicBezTo>
                    <a:cubicBezTo>
                      <a:pt x="200" y="321"/>
                      <a:pt x="203" y="348"/>
                      <a:pt x="203" y="360"/>
                    </a:cubicBezTo>
                    <a:cubicBezTo>
                      <a:pt x="202" y="365"/>
                      <a:pt x="203" y="371"/>
                      <a:pt x="200" y="375"/>
                    </a:cubicBezTo>
                    <a:cubicBezTo>
                      <a:pt x="193" y="384"/>
                      <a:pt x="183" y="387"/>
                      <a:pt x="173" y="390"/>
                    </a:cubicBezTo>
                    <a:cubicBezTo>
                      <a:pt x="165" y="414"/>
                      <a:pt x="148" y="404"/>
                      <a:pt x="122" y="402"/>
                    </a:cubicBezTo>
                    <a:cubicBezTo>
                      <a:pt x="116" y="400"/>
                      <a:pt x="92" y="389"/>
                      <a:pt x="86" y="387"/>
                    </a:cubicBezTo>
                    <a:cubicBezTo>
                      <a:pt x="83" y="386"/>
                      <a:pt x="95" y="393"/>
                      <a:pt x="95" y="393"/>
                    </a:cubicBezTo>
                    <a:cubicBezTo>
                      <a:pt x="92" y="400"/>
                      <a:pt x="78" y="398"/>
                      <a:pt x="74" y="405"/>
                    </a:cubicBezTo>
                    <a:cubicBezTo>
                      <a:pt x="70" y="411"/>
                      <a:pt x="74" y="432"/>
                      <a:pt x="74" y="432"/>
                    </a:cubicBezTo>
                    <a:cubicBezTo>
                      <a:pt x="69" y="475"/>
                      <a:pt x="73" y="465"/>
                      <a:pt x="38" y="477"/>
                    </a:cubicBezTo>
                    <a:cubicBezTo>
                      <a:pt x="32" y="495"/>
                      <a:pt x="34" y="527"/>
                      <a:pt x="14" y="534"/>
                    </a:cubicBezTo>
                    <a:cubicBezTo>
                      <a:pt x="0" y="555"/>
                      <a:pt x="6" y="574"/>
                      <a:pt x="14" y="597"/>
                    </a:cubicBezTo>
                    <a:cubicBezTo>
                      <a:pt x="16" y="603"/>
                      <a:pt x="20" y="615"/>
                      <a:pt x="20" y="615"/>
                    </a:cubicBezTo>
                    <a:cubicBezTo>
                      <a:pt x="21" y="651"/>
                      <a:pt x="17" y="688"/>
                      <a:pt x="23" y="723"/>
                    </a:cubicBezTo>
                    <a:cubicBezTo>
                      <a:pt x="24" y="730"/>
                      <a:pt x="41" y="735"/>
                      <a:pt x="41" y="735"/>
                    </a:cubicBezTo>
                    <a:cubicBezTo>
                      <a:pt x="62" y="721"/>
                      <a:pt x="55" y="729"/>
                      <a:pt x="65" y="714"/>
                    </a:cubicBezTo>
                    <a:cubicBezTo>
                      <a:pt x="69" y="685"/>
                      <a:pt x="66" y="690"/>
                      <a:pt x="89" y="684"/>
                    </a:cubicBezTo>
                    <a:cubicBezTo>
                      <a:pt x="113" y="668"/>
                      <a:pt x="143" y="685"/>
                      <a:pt x="167" y="669"/>
                    </a:cubicBezTo>
                    <a:cubicBezTo>
                      <a:pt x="170" y="656"/>
                      <a:pt x="176" y="611"/>
                      <a:pt x="158" y="603"/>
                    </a:cubicBezTo>
                    <a:cubicBezTo>
                      <a:pt x="136" y="594"/>
                      <a:pt x="106" y="593"/>
                      <a:pt x="83" y="585"/>
                    </a:cubicBezTo>
                    <a:cubicBezTo>
                      <a:pt x="76" y="564"/>
                      <a:pt x="81" y="572"/>
                      <a:pt x="71" y="558"/>
                    </a:cubicBezTo>
                    <a:cubicBezTo>
                      <a:pt x="76" y="544"/>
                      <a:pt x="73" y="534"/>
                      <a:pt x="86" y="525"/>
                    </a:cubicBezTo>
                    <a:cubicBezTo>
                      <a:pt x="98" y="526"/>
                      <a:pt x="111" y="522"/>
                      <a:pt x="122" y="528"/>
                    </a:cubicBezTo>
                    <a:cubicBezTo>
                      <a:pt x="127" y="531"/>
                      <a:pt x="123" y="540"/>
                      <a:pt x="125" y="546"/>
                    </a:cubicBezTo>
                    <a:cubicBezTo>
                      <a:pt x="129" y="555"/>
                      <a:pt x="135" y="555"/>
                      <a:pt x="143" y="558"/>
                    </a:cubicBezTo>
                    <a:cubicBezTo>
                      <a:pt x="151" y="557"/>
                      <a:pt x="160" y="559"/>
                      <a:pt x="167" y="555"/>
                    </a:cubicBezTo>
                    <a:cubicBezTo>
                      <a:pt x="171" y="552"/>
                      <a:pt x="166" y="544"/>
                      <a:pt x="170" y="540"/>
                    </a:cubicBezTo>
                    <a:cubicBezTo>
                      <a:pt x="179" y="531"/>
                      <a:pt x="237" y="518"/>
                      <a:pt x="248" y="516"/>
                    </a:cubicBezTo>
                    <a:cubicBezTo>
                      <a:pt x="264" y="517"/>
                      <a:pt x="280" y="516"/>
                      <a:pt x="296" y="519"/>
                    </a:cubicBezTo>
                    <a:cubicBezTo>
                      <a:pt x="300" y="520"/>
                      <a:pt x="299" y="526"/>
                      <a:pt x="302" y="528"/>
                    </a:cubicBezTo>
                    <a:cubicBezTo>
                      <a:pt x="311" y="536"/>
                      <a:pt x="326" y="533"/>
                      <a:pt x="338" y="534"/>
                    </a:cubicBezTo>
                    <a:cubicBezTo>
                      <a:pt x="353" y="539"/>
                      <a:pt x="364" y="549"/>
                      <a:pt x="377" y="558"/>
                    </a:cubicBezTo>
                    <a:cubicBezTo>
                      <a:pt x="381" y="570"/>
                      <a:pt x="389" y="580"/>
                      <a:pt x="401" y="585"/>
                    </a:cubicBezTo>
                    <a:cubicBezTo>
                      <a:pt x="407" y="588"/>
                      <a:pt x="419" y="591"/>
                      <a:pt x="419" y="591"/>
                    </a:cubicBezTo>
                    <a:cubicBezTo>
                      <a:pt x="427" y="599"/>
                      <a:pt x="449" y="597"/>
                      <a:pt x="449" y="597"/>
                    </a:cubicBezTo>
                    <a:cubicBezTo>
                      <a:pt x="451" y="600"/>
                      <a:pt x="448" y="621"/>
                      <a:pt x="452" y="621"/>
                    </a:cubicBezTo>
                    <a:cubicBezTo>
                      <a:pt x="455" y="621"/>
                      <a:pt x="455" y="615"/>
                      <a:pt x="455" y="612"/>
                    </a:cubicBezTo>
                    <a:cubicBezTo>
                      <a:pt x="457" y="594"/>
                      <a:pt x="456" y="576"/>
                      <a:pt x="458" y="558"/>
                    </a:cubicBezTo>
                    <a:cubicBezTo>
                      <a:pt x="460" y="531"/>
                      <a:pt x="481" y="512"/>
                      <a:pt x="506" y="504"/>
                    </a:cubicBezTo>
                    <a:cubicBezTo>
                      <a:pt x="513" y="493"/>
                      <a:pt x="521" y="492"/>
                      <a:pt x="530" y="483"/>
                    </a:cubicBezTo>
                    <a:cubicBezTo>
                      <a:pt x="535" y="469"/>
                      <a:pt x="534" y="435"/>
                      <a:pt x="548" y="432"/>
                    </a:cubicBezTo>
                    <a:cubicBezTo>
                      <a:pt x="559" y="430"/>
                      <a:pt x="570" y="430"/>
                      <a:pt x="581" y="429"/>
                    </a:cubicBezTo>
                    <a:cubicBezTo>
                      <a:pt x="598" y="425"/>
                      <a:pt x="615" y="422"/>
                      <a:pt x="632" y="420"/>
                    </a:cubicBezTo>
                    <a:cubicBezTo>
                      <a:pt x="638" y="418"/>
                      <a:pt x="646" y="419"/>
                      <a:pt x="650" y="414"/>
                    </a:cubicBezTo>
                    <a:cubicBezTo>
                      <a:pt x="664" y="393"/>
                      <a:pt x="655" y="398"/>
                      <a:pt x="671" y="393"/>
                    </a:cubicBezTo>
                    <a:cubicBezTo>
                      <a:pt x="681" y="362"/>
                      <a:pt x="718" y="362"/>
                      <a:pt x="746" y="360"/>
                    </a:cubicBezTo>
                    <a:cubicBezTo>
                      <a:pt x="760" y="319"/>
                      <a:pt x="727" y="332"/>
                      <a:pt x="689" y="330"/>
                    </a:cubicBezTo>
                    <a:cubicBezTo>
                      <a:pt x="674" y="286"/>
                      <a:pt x="665" y="232"/>
                      <a:pt x="692" y="192"/>
                    </a:cubicBezTo>
                    <a:cubicBezTo>
                      <a:pt x="686" y="173"/>
                      <a:pt x="678" y="177"/>
                      <a:pt x="659" y="180"/>
                    </a:cubicBezTo>
                    <a:cubicBezTo>
                      <a:pt x="654" y="182"/>
                      <a:pt x="644" y="184"/>
                      <a:pt x="641" y="189"/>
                    </a:cubicBezTo>
                    <a:cubicBezTo>
                      <a:pt x="639" y="192"/>
                      <a:pt x="634" y="224"/>
                      <a:pt x="629" y="228"/>
                    </a:cubicBezTo>
                    <a:cubicBezTo>
                      <a:pt x="622" y="234"/>
                      <a:pt x="611" y="234"/>
                      <a:pt x="602" y="237"/>
                    </a:cubicBezTo>
                    <a:cubicBezTo>
                      <a:pt x="599" y="238"/>
                      <a:pt x="593" y="240"/>
                      <a:pt x="593" y="240"/>
                    </a:cubicBezTo>
                    <a:cubicBezTo>
                      <a:pt x="562" y="236"/>
                      <a:pt x="539" y="224"/>
                      <a:pt x="512" y="210"/>
                    </a:cubicBezTo>
                    <a:cubicBezTo>
                      <a:pt x="494" y="201"/>
                      <a:pt x="504" y="205"/>
                      <a:pt x="482" y="198"/>
                    </a:cubicBezTo>
                    <a:cubicBezTo>
                      <a:pt x="479" y="197"/>
                      <a:pt x="473" y="195"/>
                      <a:pt x="473" y="195"/>
                    </a:cubicBezTo>
                    <a:cubicBezTo>
                      <a:pt x="455" y="182"/>
                      <a:pt x="465" y="189"/>
                      <a:pt x="443" y="174"/>
                    </a:cubicBezTo>
                    <a:cubicBezTo>
                      <a:pt x="437" y="170"/>
                      <a:pt x="425" y="162"/>
                      <a:pt x="425" y="162"/>
                    </a:cubicBezTo>
                    <a:cubicBezTo>
                      <a:pt x="418" y="151"/>
                      <a:pt x="407" y="139"/>
                      <a:pt x="395" y="135"/>
                    </a:cubicBezTo>
                    <a:cubicBezTo>
                      <a:pt x="386" y="121"/>
                      <a:pt x="375" y="124"/>
                      <a:pt x="362" y="111"/>
                    </a:cubicBezTo>
                    <a:cubicBezTo>
                      <a:pt x="353" y="102"/>
                      <a:pt x="348" y="94"/>
                      <a:pt x="338" y="87"/>
                    </a:cubicBezTo>
                    <a:cubicBezTo>
                      <a:pt x="324" y="66"/>
                      <a:pt x="332" y="73"/>
                      <a:pt x="317" y="63"/>
                    </a:cubicBezTo>
                    <a:cubicBezTo>
                      <a:pt x="310" y="52"/>
                      <a:pt x="299" y="40"/>
                      <a:pt x="287" y="36"/>
                    </a:cubicBezTo>
                    <a:cubicBezTo>
                      <a:pt x="270" y="10"/>
                      <a:pt x="293" y="41"/>
                      <a:pt x="272" y="24"/>
                    </a:cubicBezTo>
                    <a:cubicBezTo>
                      <a:pt x="269" y="22"/>
                      <a:pt x="269" y="17"/>
                      <a:pt x="266" y="15"/>
                    </a:cubicBezTo>
                    <a:cubicBezTo>
                      <a:pt x="264" y="13"/>
                      <a:pt x="257" y="12"/>
                      <a:pt x="257" y="12"/>
                    </a:cubicBezTo>
                    <a:close/>
                  </a:path>
                </a:pathLst>
              </a:custGeom>
              <a:solidFill>
                <a:srgbClr val="CCFF33">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9413" name="任意多边形 529412"/>
              <p:cNvSpPr/>
              <p:nvPr/>
            </p:nvSpPr>
            <p:spPr>
              <a:xfrm>
                <a:off x="222" y="750"/>
                <a:ext cx="1767" cy="1527"/>
              </a:xfrm>
              <a:custGeom>
                <a:avLst/>
                <a:gdLst/>
                <a:ahLst/>
                <a:cxnLst/>
                <a:pathLst>
                  <a:path w="1767" h="1527">
                    <a:moveTo>
                      <a:pt x="1641" y="6"/>
                    </a:moveTo>
                    <a:cubicBezTo>
                      <a:pt x="1616" y="15"/>
                      <a:pt x="1599" y="24"/>
                      <a:pt x="1572" y="29"/>
                    </a:cubicBezTo>
                    <a:cubicBezTo>
                      <a:pt x="1577" y="47"/>
                      <a:pt x="1582" y="50"/>
                      <a:pt x="1599" y="57"/>
                    </a:cubicBezTo>
                    <a:cubicBezTo>
                      <a:pt x="1620" y="76"/>
                      <a:pt x="1637" y="77"/>
                      <a:pt x="1609" y="108"/>
                    </a:cubicBezTo>
                    <a:cubicBezTo>
                      <a:pt x="1579" y="104"/>
                      <a:pt x="1567" y="104"/>
                      <a:pt x="1544" y="89"/>
                    </a:cubicBezTo>
                    <a:cubicBezTo>
                      <a:pt x="1531" y="69"/>
                      <a:pt x="1527" y="64"/>
                      <a:pt x="1503" y="71"/>
                    </a:cubicBezTo>
                    <a:cubicBezTo>
                      <a:pt x="1489" y="91"/>
                      <a:pt x="1492" y="113"/>
                      <a:pt x="1475" y="131"/>
                    </a:cubicBezTo>
                    <a:cubicBezTo>
                      <a:pt x="1473" y="135"/>
                      <a:pt x="1473" y="141"/>
                      <a:pt x="1470" y="144"/>
                    </a:cubicBezTo>
                    <a:cubicBezTo>
                      <a:pt x="1467" y="147"/>
                      <a:pt x="1460" y="145"/>
                      <a:pt x="1457" y="149"/>
                    </a:cubicBezTo>
                    <a:cubicBezTo>
                      <a:pt x="1437" y="177"/>
                      <a:pt x="1429" y="241"/>
                      <a:pt x="1420" y="274"/>
                    </a:cubicBezTo>
                    <a:cubicBezTo>
                      <a:pt x="1426" y="295"/>
                      <a:pt x="1426" y="314"/>
                      <a:pt x="1443" y="329"/>
                    </a:cubicBezTo>
                    <a:cubicBezTo>
                      <a:pt x="1446" y="355"/>
                      <a:pt x="1452" y="377"/>
                      <a:pt x="1457" y="403"/>
                    </a:cubicBezTo>
                    <a:cubicBezTo>
                      <a:pt x="1455" y="420"/>
                      <a:pt x="1457" y="437"/>
                      <a:pt x="1452" y="453"/>
                    </a:cubicBezTo>
                    <a:cubicBezTo>
                      <a:pt x="1449" y="465"/>
                      <a:pt x="1434" y="470"/>
                      <a:pt x="1429" y="481"/>
                    </a:cubicBezTo>
                    <a:cubicBezTo>
                      <a:pt x="1419" y="501"/>
                      <a:pt x="1425" y="519"/>
                      <a:pt x="1401" y="527"/>
                    </a:cubicBezTo>
                    <a:cubicBezTo>
                      <a:pt x="1396" y="544"/>
                      <a:pt x="1378" y="575"/>
                      <a:pt x="1364" y="587"/>
                    </a:cubicBezTo>
                    <a:cubicBezTo>
                      <a:pt x="1357" y="613"/>
                      <a:pt x="1347" y="629"/>
                      <a:pt x="1327" y="647"/>
                    </a:cubicBezTo>
                    <a:cubicBezTo>
                      <a:pt x="1319" y="674"/>
                      <a:pt x="1301" y="684"/>
                      <a:pt x="1281" y="702"/>
                    </a:cubicBezTo>
                    <a:cubicBezTo>
                      <a:pt x="1275" y="724"/>
                      <a:pt x="1266" y="736"/>
                      <a:pt x="1245" y="744"/>
                    </a:cubicBezTo>
                    <a:cubicBezTo>
                      <a:pt x="1209" y="776"/>
                      <a:pt x="1181" y="803"/>
                      <a:pt x="1134" y="817"/>
                    </a:cubicBezTo>
                    <a:cubicBezTo>
                      <a:pt x="1117" y="828"/>
                      <a:pt x="1087" y="849"/>
                      <a:pt x="1069" y="854"/>
                    </a:cubicBezTo>
                    <a:cubicBezTo>
                      <a:pt x="1042" y="873"/>
                      <a:pt x="1037" y="867"/>
                      <a:pt x="1000" y="863"/>
                    </a:cubicBezTo>
                    <a:cubicBezTo>
                      <a:pt x="971" y="855"/>
                      <a:pt x="988" y="846"/>
                      <a:pt x="1005" y="840"/>
                    </a:cubicBezTo>
                    <a:cubicBezTo>
                      <a:pt x="1011" y="813"/>
                      <a:pt x="1015" y="816"/>
                      <a:pt x="1033" y="799"/>
                    </a:cubicBezTo>
                    <a:cubicBezTo>
                      <a:pt x="1031" y="787"/>
                      <a:pt x="1033" y="774"/>
                      <a:pt x="1028" y="762"/>
                    </a:cubicBezTo>
                    <a:cubicBezTo>
                      <a:pt x="1018" y="737"/>
                      <a:pt x="968" y="767"/>
                      <a:pt x="954" y="776"/>
                    </a:cubicBezTo>
                    <a:cubicBezTo>
                      <a:pt x="941" y="796"/>
                      <a:pt x="947" y="803"/>
                      <a:pt x="959" y="822"/>
                    </a:cubicBezTo>
                    <a:cubicBezTo>
                      <a:pt x="969" y="857"/>
                      <a:pt x="951" y="887"/>
                      <a:pt x="922" y="905"/>
                    </a:cubicBezTo>
                    <a:cubicBezTo>
                      <a:pt x="901" y="936"/>
                      <a:pt x="912" y="924"/>
                      <a:pt x="894" y="942"/>
                    </a:cubicBezTo>
                    <a:cubicBezTo>
                      <a:pt x="890" y="964"/>
                      <a:pt x="887" y="986"/>
                      <a:pt x="871" y="1002"/>
                    </a:cubicBezTo>
                    <a:cubicBezTo>
                      <a:pt x="861" y="1035"/>
                      <a:pt x="876" y="997"/>
                      <a:pt x="853" y="1020"/>
                    </a:cubicBezTo>
                    <a:cubicBezTo>
                      <a:pt x="851" y="1022"/>
                      <a:pt x="845" y="1046"/>
                      <a:pt x="844" y="1048"/>
                    </a:cubicBezTo>
                    <a:cubicBezTo>
                      <a:pt x="847" y="1057"/>
                      <a:pt x="855" y="1066"/>
                      <a:pt x="853" y="1075"/>
                    </a:cubicBezTo>
                    <a:cubicBezTo>
                      <a:pt x="849" y="1097"/>
                      <a:pt x="806" y="1101"/>
                      <a:pt x="793" y="1103"/>
                    </a:cubicBezTo>
                    <a:cubicBezTo>
                      <a:pt x="783" y="1130"/>
                      <a:pt x="764" y="1120"/>
                      <a:pt x="742" y="1112"/>
                    </a:cubicBezTo>
                    <a:cubicBezTo>
                      <a:pt x="735" y="1088"/>
                      <a:pt x="722" y="1088"/>
                      <a:pt x="701" y="1080"/>
                    </a:cubicBezTo>
                    <a:cubicBezTo>
                      <a:pt x="656" y="1088"/>
                      <a:pt x="633" y="1091"/>
                      <a:pt x="581" y="1094"/>
                    </a:cubicBezTo>
                    <a:cubicBezTo>
                      <a:pt x="564" y="1105"/>
                      <a:pt x="545" y="1110"/>
                      <a:pt x="526" y="1117"/>
                    </a:cubicBezTo>
                    <a:cubicBezTo>
                      <a:pt x="514" y="1128"/>
                      <a:pt x="504" y="1131"/>
                      <a:pt x="489" y="1135"/>
                    </a:cubicBezTo>
                    <a:cubicBezTo>
                      <a:pt x="454" y="1132"/>
                      <a:pt x="426" y="1132"/>
                      <a:pt x="397" y="1112"/>
                    </a:cubicBezTo>
                    <a:cubicBezTo>
                      <a:pt x="361" y="1117"/>
                      <a:pt x="335" y="1130"/>
                      <a:pt x="300" y="1140"/>
                    </a:cubicBezTo>
                    <a:cubicBezTo>
                      <a:pt x="289" y="1143"/>
                      <a:pt x="268" y="1149"/>
                      <a:pt x="268" y="1149"/>
                    </a:cubicBezTo>
                    <a:cubicBezTo>
                      <a:pt x="260" y="1171"/>
                      <a:pt x="242" y="1178"/>
                      <a:pt x="222" y="1186"/>
                    </a:cubicBezTo>
                    <a:cubicBezTo>
                      <a:pt x="196" y="1210"/>
                      <a:pt x="229" y="1181"/>
                      <a:pt x="199" y="1200"/>
                    </a:cubicBezTo>
                    <a:cubicBezTo>
                      <a:pt x="176" y="1214"/>
                      <a:pt x="202" y="1204"/>
                      <a:pt x="180" y="1223"/>
                    </a:cubicBezTo>
                    <a:cubicBezTo>
                      <a:pt x="152" y="1247"/>
                      <a:pt x="109" y="1270"/>
                      <a:pt x="74" y="1278"/>
                    </a:cubicBezTo>
                    <a:cubicBezTo>
                      <a:pt x="38" y="1301"/>
                      <a:pt x="89" y="1271"/>
                      <a:pt x="33" y="1292"/>
                    </a:cubicBezTo>
                    <a:cubicBezTo>
                      <a:pt x="22" y="1296"/>
                      <a:pt x="8" y="1312"/>
                      <a:pt x="0" y="1320"/>
                    </a:cubicBezTo>
                    <a:cubicBezTo>
                      <a:pt x="29" y="1396"/>
                      <a:pt x="41" y="1383"/>
                      <a:pt x="129" y="1389"/>
                    </a:cubicBezTo>
                    <a:cubicBezTo>
                      <a:pt x="151" y="1395"/>
                      <a:pt x="162" y="1409"/>
                      <a:pt x="180" y="1421"/>
                    </a:cubicBezTo>
                    <a:cubicBezTo>
                      <a:pt x="197" y="1415"/>
                      <a:pt x="209" y="1415"/>
                      <a:pt x="222" y="1402"/>
                    </a:cubicBezTo>
                    <a:cubicBezTo>
                      <a:pt x="243" y="1333"/>
                      <a:pt x="309" y="1346"/>
                      <a:pt x="374" y="1343"/>
                    </a:cubicBezTo>
                    <a:cubicBezTo>
                      <a:pt x="413" y="1328"/>
                      <a:pt x="404" y="1325"/>
                      <a:pt x="457" y="1320"/>
                    </a:cubicBezTo>
                    <a:cubicBezTo>
                      <a:pt x="458" y="1320"/>
                      <a:pt x="486" y="1312"/>
                      <a:pt x="489" y="1310"/>
                    </a:cubicBezTo>
                    <a:cubicBezTo>
                      <a:pt x="493" y="1306"/>
                      <a:pt x="494" y="1299"/>
                      <a:pt x="498" y="1296"/>
                    </a:cubicBezTo>
                    <a:cubicBezTo>
                      <a:pt x="506" y="1290"/>
                      <a:pt x="517" y="1290"/>
                      <a:pt x="526" y="1287"/>
                    </a:cubicBezTo>
                    <a:cubicBezTo>
                      <a:pt x="608" y="1290"/>
                      <a:pt x="620" y="1282"/>
                      <a:pt x="673" y="1301"/>
                    </a:cubicBezTo>
                    <a:cubicBezTo>
                      <a:pt x="687" y="1323"/>
                      <a:pt x="700" y="1318"/>
                      <a:pt x="710" y="1347"/>
                    </a:cubicBezTo>
                    <a:cubicBezTo>
                      <a:pt x="693" y="1358"/>
                      <a:pt x="694" y="1365"/>
                      <a:pt x="687" y="1384"/>
                    </a:cubicBezTo>
                    <a:cubicBezTo>
                      <a:pt x="697" y="1418"/>
                      <a:pt x="695" y="1482"/>
                      <a:pt x="733" y="1495"/>
                    </a:cubicBezTo>
                    <a:cubicBezTo>
                      <a:pt x="752" y="1512"/>
                      <a:pt x="760" y="1518"/>
                      <a:pt x="784" y="1527"/>
                    </a:cubicBezTo>
                    <a:cubicBezTo>
                      <a:pt x="798" y="1518"/>
                      <a:pt x="805" y="1509"/>
                      <a:pt x="821" y="1504"/>
                    </a:cubicBezTo>
                    <a:cubicBezTo>
                      <a:pt x="825" y="1489"/>
                      <a:pt x="847" y="1473"/>
                      <a:pt x="862" y="1467"/>
                    </a:cubicBezTo>
                    <a:cubicBezTo>
                      <a:pt x="871" y="1441"/>
                      <a:pt x="880" y="1422"/>
                      <a:pt x="904" y="1407"/>
                    </a:cubicBezTo>
                    <a:cubicBezTo>
                      <a:pt x="921" y="1381"/>
                      <a:pt x="930" y="1384"/>
                      <a:pt x="963" y="1379"/>
                    </a:cubicBezTo>
                    <a:cubicBezTo>
                      <a:pt x="976" y="1367"/>
                      <a:pt x="976" y="1354"/>
                      <a:pt x="982" y="1338"/>
                    </a:cubicBezTo>
                    <a:cubicBezTo>
                      <a:pt x="977" y="1313"/>
                      <a:pt x="979" y="1299"/>
                      <a:pt x="954" y="1292"/>
                    </a:cubicBezTo>
                    <a:cubicBezTo>
                      <a:pt x="950" y="1278"/>
                      <a:pt x="940" y="1250"/>
                      <a:pt x="940" y="1250"/>
                    </a:cubicBezTo>
                    <a:cubicBezTo>
                      <a:pt x="945" y="1222"/>
                      <a:pt x="947" y="1210"/>
                      <a:pt x="973" y="1227"/>
                    </a:cubicBezTo>
                    <a:cubicBezTo>
                      <a:pt x="965" y="1259"/>
                      <a:pt x="967" y="1263"/>
                      <a:pt x="1000" y="1269"/>
                    </a:cubicBezTo>
                    <a:cubicBezTo>
                      <a:pt x="1013" y="1281"/>
                      <a:pt x="1015" y="1291"/>
                      <a:pt x="1033" y="1296"/>
                    </a:cubicBezTo>
                    <a:cubicBezTo>
                      <a:pt x="1058" y="1315"/>
                      <a:pt x="1095" y="1300"/>
                      <a:pt x="1125" y="1296"/>
                    </a:cubicBezTo>
                    <a:cubicBezTo>
                      <a:pt x="1153" y="1288"/>
                      <a:pt x="1184" y="1271"/>
                      <a:pt x="1208" y="1255"/>
                    </a:cubicBezTo>
                    <a:cubicBezTo>
                      <a:pt x="1220" y="1237"/>
                      <a:pt x="1225" y="1235"/>
                      <a:pt x="1245" y="1241"/>
                    </a:cubicBezTo>
                    <a:cubicBezTo>
                      <a:pt x="1250" y="1260"/>
                      <a:pt x="1251" y="1267"/>
                      <a:pt x="1268" y="1278"/>
                    </a:cubicBezTo>
                    <a:cubicBezTo>
                      <a:pt x="1315" y="1271"/>
                      <a:pt x="1290" y="1267"/>
                      <a:pt x="1323" y="1255"/>
                    </a:cubicBezTo>
                    <a:cubicBezTo>
                      <a:pt x="1333" y="1239"/>
                      <a:pt x="1345" y="1236"/>
                      <a:pt x="1351" y="1218"/>
                    </a:cubicBezTo>
                    <a:cubicBezTo>
                      <a:pt x="1358" y="1169"/>
                      <a:pt x="1352" y="1178"/>
                      <a:pt x="1410" y="1172"/>
                    </a:cubicBezTo>
                    <a:cubicBezTo>
                      <a:pt x="1433" y="1151"/>
                      <a:pt x="1416" y="1128"/>
                      <a:pt x="1443" y="1103"/>
                    </a:cubicBezTo>
                    <a:cubicBezTo>
                      <a:pt x="1459" y="1111"/>
                      <a:pt x="1472" y="1117"/>
                      <a:pt x="1484" y="1131"/>
                    </a:cubicBezTo>
                    <a:cubicBezTo>
                      <a:pt x="1479" y="1149"/>
                      <a:pt x="1465" y="1163"/>
                      <a:pt x="1452" y="1177"/>
                    </a:cubicBezTo>
                    <a:cubicBezTo>
                      <a:pt x="1444" y="1198"/>
                      <a:pt x="1435" y="1214"/>
                      <a:pt x="1461" y="1223"/>
                    </a:cubicBezTo>
                    <a:cubicBezTo>
                      <a:pt x="1479" y="1219"/>
                      <a:pt x="1495" y="1215"/>
                      <a:pt x="1512" y="1209"/>
                    </a:cubicBezTo>
                    <a:cubicBezTo>
                      <a:pt x="1532" y="1178"/>
                      <a:pt x="1534" y="1172"/>
                      <a:pt x="1521" y="1135"/>
                    </a:cubicBezTo>
                    <a:cubicBezTo>
                      <a:pt x="1538" y="1130"/>
                      <a:pt x="1557" y="1135"/>
                      <a:pt x="1572" y="1126"/>
                    </a:cubicBezTo>
                    <a:cubicBezTo>
                      <a:pt x="1583" y="1120"/>
                      <a:pt x="1590" y="1098"/>
                      <a:pt x="1595" y="1085"/>
                    </a:cubicBezTo>
                    <a:cubicBezTo>
                      <a:pt x="1590" y="1056"/>
                      <a:pt x="1581" y="1030"/>
                      <a:pt x="1572" y="1002"/>
                    </a:cubicBezTo>
                    <a:cubicBezTo>
                      <a:pt x="1573" y="974"/>
                      <a:pt x="1573" y="946"/>
                      <a:pt x="1576" y="919"/>
                    </a:cubicBezTo>
                    <a:cubicBezTo>
                      <a:pt x="1579" y="892"/>
                      <a:pt x="1600" y="874"/>
                      <a:pt x="1609" y="850"/>
                    </a:cubicBezTo>
                    <a:cubicBezTo>
                      <a:pt x="1615" y="743"/>
                      <a:pt x="1604" y="808"/>
                      <a:pt x="1618" y="767"/>
                    </a:cubicBezTo>
                    <a:cubicBezTo>
                      <a:pt x="1623" y="753"/>
                      <a:pt x="1632" y="725"/>
                      <a:pt x="1632" y="725"/>
                    </a:cubicBezTo>
                    <a:cubicBezTo>
                      <a:pt x="1637" y="699"/>
                      <a:pt x="1639" y="699"/>
                      <a:pt x="1632" y="670"/>
                    </a:cubicBezTo>
                    <a:cubicBezTo>
                      <a:pt x="1630" y="660"/>
                      <a:pt x="1622" y="642"/>
                      <a:pt x="1622" y="642"/>
                    </a:cubicBezTo>
                    <a:cubicBezTo>
                      <a:pt x="1627" y="619"/>
                      <a:pt x="1627" y="608"/>
                      <a:pt x="1650" y="601"/>
                    </a:cubicBezTo>
                    <a:cubicBezTo>
                      <a:pt x="1661" y="589"/>
                      <a:pt x="1671" y="588"/>
                      <a:pt x="1687" y="582"/>
                    </a:cubicBezTo>
                    <a:cubicBezTo>
                      <a:pt x="1696" y="556"/>
                      <a:pt x="1694" y="538"/>
                      <a:pt x="1701" y="509"/>
                    </a:cubicBezTo>
                    <a:cubicBezTo>
                      <a:pt x="1705" y="494"/>
                      <a:pt x="1723" y="486"/>
                      <a:pt x="1728" y="472"/>
                    </a:cubicBezTo>
                    <a:cubicBezTo>
                      <a:pt x="1737" y="447"/>
                      <a:pt x="1742" y="412"/>
                      <a:pt x="1761" y="393"/>
                    </a:cubicBezTo>
                    <a:cubicBezTo>
                      <a:pt x="1767" y="373"/>
                      <a:pt x="1763" y="363"/>
                      <a:pt x="1751" y="347"/>
                    </a:cubicBezTo>
                    <a:cubicBezTo>
                      <a:pt x="1748" y="291"/>
                      <a:pt x="1761" y="276"/>
                      <a:pt x="1728" y="246"/>
                    </a:cubicBezTo>
                    <a:cubicBezTo>
                      <a:pt x="1724" y="232"/>
                      <a:pt x="1704" y="175"/>
                      <a:pt x="1696" y="163"/>
                    </a:cubicBezTo>
                    <a:cubicBezTo>
                      <a:pt x="1692" y="158"/>
                      <a:pt x="1686" y="154"/>
                      <a:pt x="1682" y="149"/>
                    </a:cubicBezTo>
                    <a:cubicBezTo>
                      <a:pt x="1669" y="133"/>
                      <a:pt x="1666" y="112"/>
                      <a:pt x="1659" y="94"/>
                    </a:cubicBezTo>
                    <a:cubicBezTo>
                      <a:pt x="1662" y="69"/>
                      <a:pt x="1665" y="52"/>
                      <a:pt x="1673" y="29"/>
                    </a:cubicBezTo>
                    <a:cubicBezTo>
                      <a:pt x="1668" y="24"/>
                      <a:pt x="1663" y="20"/>
                      <a:pt x="1659" y="15"/>
                    </a:cubicBezTo>
                    <a:cubicBezTo>
                      <a:pt x="1656" y="11"/>
                      <a:pt x="1655" y="4"/>
                      <a:pt x="1650" y="2"/>
                    </a:cubicBezTo>
                    <a:cubicBezTo>
                      <a:pt x="1645" y="0"/>
                      <a:pt x="1640" y="4"/>
                      <a:pt x="1636" y="6"/>
                    </a:cubicBezTo>
                    <a:cubicBezTo>
                      <a:pt x="1634" y="7"/>
                      <a:pt x="1639" y="6"/>
                      <a:pt x="1641" y="6"/>
                    </a:cubicBezTo>
                    <a:close/>
                  </a:path>
                </a:pathLst>
              </a:custGeom>
              <a:solidFill>
                <a:srgbClr val="CCFF33">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9414" name="任意多边形 529413"/>
              <p:cNvSpPr/>
              <p:nvPr/>
            </p:nvSpPr>
            <p:spPr>
              <a:xfrm>
                <a:off x="408" y="2076"/>
                <a:ext cx="437" cy="356"/>
              </a:xfrm>
              <a:custGeom>
                <a:avLst/>
                <a:gdLst/>
                <a:ahLst/>
                <a:cxnLst/>
                <a:pathLst>
                  <a:path w="398" h="336">
                    <a:moveTo>
                      <a:pt x="144" y="61"/>
                    </a:moveTo>
                    <a:cubicBezTo>
                      <a:pt x="127" y="55"/>
                      <a:pt x="112" y="55"/>
                      <a:pt x="102" y="70"/>
                    </a:cubicBezTo>
                    <a:cubicBezTo>
                      <a:pt x="101" y="83"/>
                      <a:pt x="104" y="97"/>
                      <a:pt x="99" y="109"/>
                    </a:cubicBezTo>
                    <a:cubicBezTo>
                      <a:pt x="96" y="116"/>
                      <a:pt x="87" y="117"/>
                      <a:pt x="81" y="121"/>
                    </a:cubicBezTo>
                    <a:cubicBezTo>
                      <a:pt x="64" y="132"/>
                      <a:pt x="41" y="144"/>
                      <a:pt x="21" y="148"/>
                    </a:cubicBezTo>
                    <a:cubicBezTo>
                      <a:pt x="10" y="155"/>
                      <a:pt x="12" y="162"/>
                      <a:pt x="0" y="166"/>
                    </a:cubicBezTo>
                    <a:cubicBezTo>
                      <a:pt x="5" y="188"/>
                      <a:pt x="34" y="184"/>
                      <a:pt x="54" y="187"/>
                    </a:cubicBezTo>
                    <a:cubicBezTo>
                      <a:pt x="52" y="204"/>
                      <a:pt x="41" y="243"/>
                      <a:pt x="63" y="250"/>
                    </a:cubicBezTo>
                    <a:cubicBezTo>
                      <a:pt x="70" y="278"/>
                      <a:pt x="75" y="280"/>
                      <a:pt x="102" y="289"/>
                    </a:cubicBezTo>
                    <a:cubicBezTo>
                      <a:pt x="108" y="336"/>
                      <a:pt x="122" y="323"/>
                      <a:pt x="171" y="307"/>
                    </a:cubicBezTo>
                    <a:cubicBezTo>
                      <a:pt x="182" y="274"/>
                      <a:pt x="164" y="323"/>
                      <a:pt x="183" y="292"/>
                    </a:cubicBezTo>
                    <a:cubicBezTo>
                      <a:pt x="190" y="282"/>
                      <a:pt x="185" y="266"/>
                      <a:pt x="192" y="256"/>
                    </a:cubicBezTo>
                    <a:cubicBezTo>
                      <a:pt x="196" y="250"/>
                      <a:pt x="210" y="244"/>
                      <a:pt x="210" y="244"/>
                    </a:cubicBezTo>
                    <a:cubicBezTo>
                      <a:pt x="241" y="197"/>
                      <a:pt x="287" y="207"/>
                      <a:pt x="339" y="205"/>
                    </a:cubicBezTo>
                    <a:cubicBezTo>
                      <a:pt x="356" y="180"/>
                      <a:pt x="346" y="160"/>
                      <a:pt x="369" y="145"/>
                    </a:cubicBezTo>
                    <a:cubicBezTo>
                      <a:pt x="375" y="136"/>
                      <a:pt x="385" y="131"/>
                      <a:pt x="390" y="121"/>
                    </a:cubicBezTo>
                    <a:cubicBezTo>
                      <a:pt x="393" y="115"/>
                      <a:pt x="396" y="103"/>
                      <a:pt x="396" y="103"/>
                    </a:cubicBezTo>
                    <a:cubicBezTo>
                      <a:pt x="394" y="68"/>
                      <a:pt x="398" y="40"/>
                      <a:pt x="363" y="28"/>
                    </a:cubicBezTo>
                    <a:cubicBezTo>
                      <a:pt x="356" y="0"/>
                      <a:pt x="332" y="14"/>
                      <a:pt x="303" y="16"/>
                    </a:cubicBezTo>
                    <a:cubicBezTo>
                      <a:pt x="274" y="35"/>
                      <a:pt x="316" y="29"/>
                      <a:pt x="252" y="34"/>
                    </a:cubicBezTo>
                    <a:cubicBezTo>
                      <a:pt x="230" y="41"/>
                      <a:pt x="253" y="66"/>
                      <a:pt x="231" y="73"/>
                    </a:cubicBezTo>
                    <a:cubicBezTo>
                      <a:pt x="219" y="91"/>
                      <a:pt x="212" y="85"/>
                      <a:pt x="189" y="82"/>
                    </a:cubicBezTo>
                    <a:cubicBezTo>
                      <a:pt x="179" y="79"/>
                      <a:pt x="172" y="70"/>
                      <a:pt x="162" y="67"/>
                    </a:cubicBezTo>
                    <a:cubicBezTo>
                      <a:pt x="156" y="65"/>
                      <a:pt x="144" y="61"/>
                      <a:pt x="144" y="61"/>
                    </a:cubicBezTo>
                    <a:close/>
                  </a:path>
                </a:pathLst>
              </a:custGeom>
              <a:solidFill>
                <a:srgbClr val="CCFF33">
                  <a:alpha val="100000"/>
                </a:srgbClr>
              </a:solidFill>
              <a:ln w="12700" cap="flat" cmpd="sng">
                <a:solidFill>
                  <a:srgbClr val="FFCCCC"/>
                </a:solidFill>
                <a:prstDash val="solid"/>
                <a:headEnd type="none" w="med" len="med"/>
                <a:tailEnd type="none" w="med" len="med"/>
              </a:ln>
            </p:spPr>
            <p:txBody>
              <a:bodyPr/>
              <a:p>
                <a:endParaRPr lang="zh-CN" altLang="en-US"/>
              </a:p>
            </p:txBody>
          </p:sp>
          <p:sp>
            <p:nvSpPr>
              <p:cNvPr id="529415" name="任意多边形 529414"/>
              <p:cNvSpPr/>
              <p:nvPr/>
            </p:nvSpPr>
            <p:spPr>
              <a:xfrm>
                <a:off x="0" y="2148"/>
                <a:ext cx="384" cy="559"/>
              </a:xfrm>
              <a:custGeom>
                <a:avLst/>
                <a:gdLst/>
                <a:ahLst/>
                <a:cxnLst/>
                <a:pathLst>
                  <a:path w="350" h="527">
                    <a:moveTo>
                      <a:pt x="24" y="73"/>
                    </a:moveTo>
                    <a:cubicBezTo>
                      <a:pt x="0" y="81"/>
                      <a:pt x="4" y="119"/>
                      <a:pt x="27" y="127"/>
                    </a:cubicBezTo>
                    <a:cubicBezTo>
                      <a:pt x="26" y="134"/>
                      <a:pt x="28" y="142"/>
                      <a:pt x="24" y="148"/>
                    </a:cubicBezTo>
                    <a:cubicBezTo>
                      <a:pt x="22" y="151"/>
                      <a:pt x="15" y="148"/>
                      <a:pt x="12" y="151"/>
                    </a:cubicBezTo>
                    <a:cubicBezTo>
                      <a:pt x="10" y="153"/>
                      <a:pt x="10" y="157"/>
                      <a:pt x="9" y="160"/>
                    </a:cubicBezTo>
                    <a:cubicBezTo>
                      <a:pt x="11" y="183"/>
                      <a:pt x="14" y="204"/>
                      <a:pt x="18" y="226"/>
                    </a:cubicBezTo>
                    <a:cubicBezTo>
                      <a:pt x="40" y="224"/>
                      <a:pt x="53" y="228"/>
                      <a:pt x="60" y="208"/>
                    </a:cubicBezTo>
                    <a:cubicBezTo>
                      <a:pt x="72" y="211"/>
                      <a:pt x="81" y="217"/>
                      <a:pt x="93" y="220"/>
                    </a:cubicBezTo>
                    <a:cubicBezTo>
                      <a:pt x="99" y="219"/>
                      <a:pt x="106" y="220"/>
                      <a:pt x="111" y="217"/>
                    </a:cubicBezTo>
                    <a:cubicBezTo>
                      <a:pt x="126" y="209"/>
                      <a:pt x="102" y="173"/>
                      <a:pt x="99" y="163"/>
                    </a:cubicBezTo>
                    <a:cubicBezTo>
                      <a:pt x="100" y="153"/>
                      <a:pt x="98" y="142"/>
                      <a:pt x="102" y="133"/>
                    </a:cubicBezTo>
                    <a:cubicBezTo>
                      <a:pt x="103" y="130"/>
                      <a:pt x="109" y="133"/>
                      <a:pt x="111" y="136"/>
                    </a:cubicBezTo>
                    <a:cubicBezTo>
                      <a:pt x="117" y="146"/>
                      <a:pt x="111" y="160"/>
                      <a:pt x="117" y="169"/>
                    </a:cubicBezTo>
                    <a:cubicBezTo>
                      <a:pt x="119" y="172"/>
                      <a:pt x="123" y="171"/>
                      <a:pt x="126" y="172"/>
                    </a:cubicBezTo>
                    <a:cubicBezTo>
                      <a:pt x="144" y="199"/>
                      <a:pt x="137" y="185"/>
                      <a:pt x="135" y="250"/>
                    </a:cubicBezTo>
                    <a:cubicBezTo>
                      <a:pt x="135" y="256"/>
                      <a:pt x="134" y="264"/>
                      <a:pt x="129" y="268"/>
                    </a:cubicBezTo>
                    <a:cubicBezTo>
                      <a:pt x="120" y="274"/>
                      <a:pt x="111" y="280"/>
                      <a:pt x="102" y="286"/>
                    </a:cubicBezTo>
                    <a:cubicBezTo>
                      <a:pt x="99" y="288"/>
                      <a:pt x="93" y="292"/>
                      <a:pt x="93" y="292"/>
                    </a:cubicBezTo>
                    <a:cubicBezTo>
                      <a:pt x="90" y="302"/>
                      <a:pt x="84" y="309"/>
                      <a:pt x="81" y="319"/>
                    </a:cubicBezTo>
                    <a:cubicBezTo>
                      <a:pt x="78" y="350"/>
                      <a:pt x="80" y="382"/>
                      <a:pt x="72" y="412"/>
                    </a:cubicBezTo>
                    <a:cubicBezTo>
                      <a:pt x="70" y="419"/>
                      <a:pt x="60" y="430"/>
                      <a:pt x="60" y="430"/>
                    </a:cubicBezTo>
                    <a:cubicBezTo>
                      <a:pt x="63" y="444"/>
                      <a:pt x="61" y="452"/>
                      <a:pt x="75" y="457"/>
                    </a:cubicBezTo>
                    <a:cubicBezTo>
                      <a:pt x="79" y="475"/>
                      <a:pt x="84" y="477"/>
                      <a:pt x="99" y="487"/>
                    </a:cubicBezTo>
                    <a:cubicBezTo>
                      <a:pt x="126" y="484"/>
                      <a:pt x="132" y="488"/>
                      <a:pt x="126" y="463"/>
                    </a:cubicBezTo>
                    <a:cubicBezTo>
                      <a:pt x="126" y="453"/>
                      <a:pt x="130" y="363"/>
                      <a:pt x="141" y="418"/>
                    </a:cubicBezTo>
                    <a:cubicBezTo>
                      <a:pt x="140" y="448"/>
                      <a:pt x="138" y="478"/>
                      <a:pt x="138" y="508"/>
                    </a:cubicBezTo>
                    <a:cubicBezTo>
                      <a:pt x="138" y="513"/>
                      <a:pt x="136" y="521"/>
                      <a:pt x="141" y="523"/>
                    </a:cubicBezTo>
                    <a:cubicBezTo>
                      <a:pt x="150" y="527"/>
                      <a:pt x="168" y="514"/>
                      <a:pt x="168" y="514"/>
                    </a:cubicBezTo>
                    <a:cubicBezTo>
                      <a:pt x="180" y="496"/>
                      <a:pt x="176" y="472"/>
                      <a:pt x="198" y="466"/>
                    </a:cubicBezTo>
                    <a:cubicBezTo>
                      <a:pt x="219" y="452"/>
                      <a:pt x="209" y="456"/>
                      <a:pt x="225" y="451"/>
                    </a:cubicBezTo>
                    <a:cubicBezTo>
                      <a:pt x="228" y="441"/>
                      <a:pt x="234" y="434"/>
                      <a:pt x="237" y="424"/>
                    </a:cubicBezTo>
                    <a:cubicBezTo>
                      <a:pt x="238" y="416"/>
                      <a:pt x="237" y="407"/>
                      <a:pt x="240" y="400"/>
                    </a:cubicBezTo>
                    <a:cubicBezTo>
                      <a:pt x="241" y="397"/>
                      <a:pt x="248" y="400"/>
                      <a:pt x="249" y="397"/>
                    </a:cubicBezTo>
                    <a:cubicBezTo>
                      <a:pt x="257" y="374"/>
                      <a:pt x="244" y="346"/>
                      <a:pt x="267" y="331"/>
                    </a:cubicBezTo>
                    <a:cubicBezTo>
                      <a:pt x="284" y="305"/>
                      <a:pt x="261" y="336"/>
                      <a:pt x="282" y="319"/>
                    </a:cubicBezTo>
                    <a:cubicBezTo>
                      <a:pt x="288" y="314"/>
                      <a:pt x="291" y="307"/>
                      <a:pt x="297" y="301"/>
                    </a:cubicBezTo>
                    <a:cubicBezTo>
                      <a:pt x="302" y="285"/>
                      <a:pt x="296" y="266"/>
                      <a:pt x="303" y="250"/>
                    </a:cubicBezTo>
                    <a:cubicBezTo>
                      <a:pt x="306" y="244"/>
                      <a:pt x="321" y="244"/>
                      <a:pt x="321" y="244"/>
                    </a:cubicBezTo>
                    <a:cubicBezTo>
                      <a:pt x="342" y="212"/>
                      <a:pt x="309" y="261"/>
                      <a:pt x="336" y="226"/>
                    </a:cubicBezTo>
                    <a:cubicBezTo>
                      <a:pt x="340" y="220"/>
                      <a:pt x="348" y="208"/>
                      <a:pt x="348" y="208"/>
                    </a:cubicBezTo>
                    <a:cubicBezTo>
                      <a:pt x="346" y="165"/>
                      <a:pt x="350" y="141"/>
                      <a:pt x="315" y="118"/>
                    </a:cubicBezTo>
                    <a:cubicBezTo>
                      <a:pt x="312" y="108"/>
                      <a:pt x="306" y="101"/>
                      <a:pt x="303" y="91"/>
                    </a:cubicBezTo>
                    <a:cubicBezTo>
                      <a:pt x="309" y="55"/>
                      <a:pt x="314" y="56"/>
                      <a:pt x="276" y="52"/>
                    </a:cubicBezTo>
                    <a:cubicBezTo>
                      <a:pt x="243" y="41"/>
                      <a:pt x="219" y="15"/>
                      <a:pt x="186" y="4"/>
                    </a:cubicBezTo>
                    <a:cubicBezTo>
                      <a:pt x="103" y="9"/>
                      <a:pt x="159" y="0"/>
                      <a:pt x="126" y="22"/>
                    </a:cubicBezTo>
                    <a:cubicBezTo>
                      <a:pt x="111" y="44"/>
                      <a:pt x="103" y="38"/>
                      <a:pt x="72" y="40"/>
                    </a:cubicBezTo>
                    <a:cubicBezTo>
                      <a:pt x="62" y="47"/>
                      <a:pt x="30" y="62"/>
                      <a:pt x="24" y="73"/>
                    </a:cubicBezTo>
                    <a:close/>
                  </a:path>
                </a:pathLst>
              </a:custGeom>
              <a:solidFill>
                <a:srgbClr val="CCFF33">
                  <a:alpha val="100000"/>
                </a:srgbClr>
              </a:solidFill>
              <a:ln w="12700" cap="flat" cmpd="sng">
                <a:solidFill>
                  <a:srgbClr val="FFCCCC"/>
                </a:solidFill>
                <a:prstDash val="solid"/>
                <a:headEnd type="none" w="med" len="med"/>
                <a:tailEnd type="none" w="med" len="med"/>
              </a:ln>
            </p:spPr>
            <p:txBody>
              <a:bodyPr/>
              <a:p>
                <a:endParaRPr lang="zh-CN" altLang="en-US"/>
              </a:p>
            </p:txBody>
          </p:sp>
        </p:grpSp>
        <p:sp>
          <p:nvSpPr>
            <p:cNvPr id="529416" name="文本框 529415"/>
            <p:cNvSpPr txBox="1"/>
            <p:nvPr/>
          </p:nvSpPr>
          <p:spPr>
            <a:xfrm>
              <a:off x="336" y="816"/>
              <a:ext cx="784" cy="365"/>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en-US" altLang="zh-CN" sz="3600" b="1">
                  <a:solidFill>
                    <a:srgbClr val="CC00FF"/>
                  </a:solidFill>
                  <a:effectLst>
                    <a:outerShdw blurRad="38100" dist="38100" dir="2700000">
                      <a:srgbClr val="C0C0C0"/>
                    </a:outerShdw>
                  </a:effectLst>
                  <a:latin typeface="Times New Roman" panose="02020603050405020304" pitchFamily="18" charset="0"/>
                </a:rPr>
                <a:t>Japan</a:t>
              </a:r>
              <a:endParaRPr lang="en-US" altLang="zh-CN" sz="3600" b="1">
                <a:solidFill>
                  <a:srgbClr val="CC00FF"/>
                </a:solidFill>
                <a:effectLst>
                  <a:outerShdw blurRad="38100" dist="38100" dir="2700000">
                    <a:srgbClr val="C0C0C0"/>
                  </a:outerShdw>
                </a:effectLst>
                <a:latin typeface="Times New Roman" panose="02020603050405020304" pitchFamily="18" charset="0"/>
              </a:endParaRPr>
            </a:p>
          </p:txBody>
        </p:sp>
      </p:grpSp>
      <p:sp>
        <p:nvSpPr>
          <p:cNvPr id="529417" name="文本框 529416"/>
          <p:cNvSpPr txBox="1"/>
          <p:nvPr/>
        </p:nvSpPr>
        <p:spPr>
          <a:xfrm>
            <a:off x="253365" y="260033"/>
            <a:ext cx="3424238" cy="592137"/>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3200" b="1" dirty="0">
                <a:solidFill>
                  <a:srgbClr val="000099"/>
                </a:solidFill>
                <a:effectLst>
                  <a:outerShdw blurRad="38100" dist="38100" dir="2700000">
                    <a:srgbClr val="C0C0C0"/>
                  </a:outerShdw>
                </a:effectLst>
                <a:latin typeface="Times New Roman" panose="02020603050405020304" pitchFamily="18" charset="0"/>
                <a:ea typeface="方正舒体" panose="02010601030101010101" pitchFamily="2" charset="-122"/>
              </a:rPr>
              <a:t>日本的商品输出</a:t>
            </a:r>
            <a:endParaRPr lang="zh-CN" altLang="en-US" sz="3200" b="1" dirty="0">
              <a:solidFill>
                <a:srgbClr val="000099"/>
              </a:solidFill>
              <a:effectLst>
                <a:outerShdw blurRad="38100" dist="38100" dir="2700000">
                  <a:srgbClr val="C0C0C0"/>
                </a:outerShdw>
              </a:effectLst>
              <a:latin typeface="Times New Roman" panose="02020603050405020304" pitchFamily="18" charset="0"/>
              <a:ea typeface="方正舒体" panose="02010601030101010101" pitchFamily="2" charset="-122"/>
            </a:endParaRPr>
          </a:p>
        </p:txBody>
      </p:sp>
      <p:grpSp>
        <p:nvGrpSpPr>
          <p:cNvPr id="529418" name="组合 529417"/>
          <p:cNvGrpSpPr/>
          <p:nvPr/>
        </p:nvGrpSpPr>
        <p:grpSpPr>
          <a:xfrm>
            <a:off x="671195" y="980123"/>
            <a:ext cx="8012113" cy="6080125"/>
            <a:chOff x="0" y="0"/>
            <a:chExt cx="4434" cy="3040"/>
          </a:xfrm>
        </p:grpSpPr>
        <p:sp>
          <p:nvSpPr>
            <p:cNvPr id="529419" name="文本框 529418"/>
            <p:cNvSpPr txBox="1"/>
            <p:nvPr/>
          </p:nvSpPr>
          <p:spPr>
            <a:xfrm>
              <a:off x="1488" y="0"/>
              <a:ext cx="688" cy="25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俄罗斯</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0" name="文本框 529419"/>
            <p:cNvSpPr txBox="1"/>
            <p:nvPr/>
          </p:nvSpPr>
          <p:spPr>
            <a:xfrm>
              <a:off x="1056" y="609"/>
              <a:ext cx="497" cy="25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中国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1" name="文本框 529420"/>
            <p:cNvSpPr txBox="1"/>
            <p:nvPr/>
          </p:nvSpPr>
          <p:spPr>
            <a:xfrm>
              <a:off x="528" y="1041"/>
              <a:ext cx="497" cy="464"/>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西亚</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2" name="文本框 529421"/>
            <p:cNvSpPr txBox="1"/>
            <p:nvPr/>
          </p:nvSpPr>
          <p:spPr>
            <a:xfrm>
              <a:off x="48" y="1569"/>
              <a:ext cx="498" cy="464"/>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欧洲</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3" name="文本框 529422"/>
            <p:cNvSpPr txBox="1"/>
            <p:nvPr/>
          </p:nvSpPr>
          <p:spPr>
            <a:xfrm>
              <a:off x="0" y="2337"/>
              <a:ext cx="497" cy="463"/>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非洲</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4" name="文本框 529423"/>
            <p:cNvSpPr txBox="1"/>
            <p:nvPr/>
          </p:nvSpPr>
          <p:spPr>
            <a:xfrm>
              <a:off x="1155" y="2577"/>
              <a:ext cx="688" cy="463"/>
            </a:xfrm>
            <a:prstGeom prst="rect">
              <a:avLst/>
            </a:prstGeom>
            <a:noFill/>
            <a:ln w="9525">
              <a:noFill/>
            </a:ln>
          </p:spPr>
          <p:txBody>
            <a:bodyPr wrap="none" lIns="104077" tIns="52039" rIns="104077" bIns="52039" anchor="t" anchorCtr="0">
              <a:spAutoFit/>
            </a:bodyPr>
            <a:p>
              <a:pPr algn="ct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东南亚</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a:p>
              <a:pPr algn="ct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5" name="文本框 529424"/>
            <p:cNvSpPr txBox="1"/>
            <p:nvPr/>
          </p:nvSpPr>
          <p:spPr>
            <a:xfrm>
              <a:off x="2640" y="2385"/>
              <a:ext cx="888" cy="258"/>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澳大利亚</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6" name="文本框 529425"/>
            <p:cNvSpPr txBox="1"/>
            <p:nvPr/>
          </p:nvSpPr>
          <p:spPr>
            <a:xfrm>
              <a:off x="3696" y="1713"/>
              <a:ext cx="497" cy="464"/>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拉美</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各国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7" name="文本框 529426"/>
            <p:cNvSpPr txBox="1"/>
            <p:nvPr/>
          </p:nvSpPr>
          <p:spPr>
            <a:xfrm>
              <a:off x="3936" y="801"/>
              <a:ext cx="498" cy="25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美国</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sp>
          <p:nvSpPr>
            <p:cNvPr id="529428" name="文本框 529427"/>
            <p:cNvSpPr txBox="1"/>
            <p:nvPr/>
          </p:nvSpPr>
          <p:spPr>
            <a:xfrm>
              <a:off x="3552" y="81"/>
              <a:ext cx="687" cy="258"/>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700" b="1" dirty="0">
                  <a:solidFill>
                    <a:srgbClr val="000099"/>
                  </a:solidFill>
                  <a:effectLst>
                    <a:outerShdw blurRad="38100" dist="38100" dir="2700000">
                      <a:srgbClr val="C0C0C0"/>
                    </a:outerShdw>
                  </a:effectLst>
                  <a:latin typeface="Times New Roman" panose="02020603050405020304" pitchFamily="18" charset="0"/>
                </a:rPr>
                <a:t>加拿大</a:t>
              </a:r>
              <a:endParaRPr lang="zh-CN" altLang="en-US" sz="2700" b="1" dirty="0">
                <a:solidFill>
                  <a:srgbClr val="000099"/>
                </a:solidFill>
                <a:effectLst>
                  <a:outerShdw blurRad="38100" dist="38100" dir="2700000">
                    <a:srgbClr val="C0C0C0"/>
                  </a:outerShdw>
                </a:effectLst>
                <a:latin typeface="Times New Roman" panose="02020603050405020304" pitchFamily="18" charset="0"/>
              </a:endParaRPr>
            </a:p>
          </p:txBody>
        </p:sp>
      </p:grpSp>
      <p:grpSp>
        <p:nvGrpSpPr>
          <p:cNvPr id="529429" name="组合 529428"/>
          <p:cNvGrpSpPr/>
          <p:nvPr/>
        </p:nvGrpSpPr>
        <p:grpSpPr>
          <a:xfrm>
            <a:off x="3677920" y="1500823"/>
            <a:ext cx="1628775" cy="1828800"/>
            <a:chOff x="0" y="0"/>
            <a:chExt cx="720" cy="960"/>
          </a:xfrm>
        </p:grpSpPr>
        <p:sp>
          <p:nvSpPr>
            <p:cNvPr id="529430" name="直接连接符 529429"/>
            <p:cNvSpPr/>
            <p:nvPr/>
          </p:nvSpPr>
          <p:spPr>
            <a:xfrm>
              <a:off x="0" y="0"/>
              <a:ext cx="720" cy="960"/>
            </a:xfrm>
            <a:prstGeom prst="line">
              <a:avLst/>
            </a:prstGeom>
            <a:ln w="19050" cap="flat" cmpd="sng">
              <a:solidFill>
                <a:srgbClr val="2FFFBA"/>
              </a:solidFill>
              <a:prstDash val="solid"/>
              <a:headEnd type="triangle" w="med" len="med"/>
              <a:tailEnd type="none" w="med" len="med"/>
            </a:ln>
          </p:spPr>
        </p:sp>
        <p:sp>
          <p:nvSpPr>
            <p:cNvPr id="529431" name="文本框 529430"/>
            <p:cNvSpPr txBox="1"/>
            <p:nvPr/>
          </p:nvSpPr>
          <p:spPr>
            <a:xfrm>
              <a:off x="192" y="96"/>
              <a:ext cx="438" cy="239"/>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32" name="组合 529431"/>
          <p:cNvGrpSpPr/>
          <p:nvPr/>
        </p:nvGrpSpPr>
        <p:grpSpPr>
          <a:xfrm>
            <a:off x="3003233" y="2300923"/>
            <a:ext cx="1577975" cy="1417637"/>
            <a:chOff x="0" y="0"/>
            <a:chExt cx="822" cy="672"/>
          </a:xfrm>
        </p:grpSpPr>
        <p:sp>
          <p:nvSpPr>
            <p:cNvPr id="529433" name="直接连接符 529432"/>
            <p:cNvSpPr/>
            <p:nvPr/>
          </p:nvSpPr>
          <p:spPr>
            <a:xfrm>
              <a:off x="0" y="192"/>
              <a:ext cx="816" cy="480"/>
            </a:xfrm>
            <a:prstGeom prst="line">
              <a:avLst/>
            </a:prstGeom>
            <a:ln w="19050" cap="flat" cmpd="sng">
              <a:solidFill>
                <a:srgbClr val="2FFFBA"/>
              </a:solidFill>
              <a:prstDash val="solid"/>
              <a:headEnd type="triangle" w="med" len="med"/>
              <a:tailEnd type="none" w="med" len="med"/>
            </a:ln>
          </p:spPr>
        </p:sp>
        <p:sp>
          <p:nvSpPr>
            <p:cNvPr id="529434" name="文本框 529433"/>
            <p:cNvSpPr txBox="1"/>
            <p:nvPr/>
          </p:nvSpPr>
          <p:spPr>
            <a:xfrm>
              <a:off x="144" y="0"/>
              <a:ext cx="678" cy="382"/>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      电器</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35" name="组合 529434"/>
          <p:cNvGrpSpPr/>
          <p:nvPr/>
        </p:nvGrpSpPr>
        <p:grpSpPr>
          <a:xfrm>
            <a:off x="2426970" y="3235960"/>
            <a:ext cx="1944688" cy="792163"/>
            <a:chOff x="0" y="0"/>
            <a:chExt cx="1029" cy="325"/>
          </a:xfrm>
        </p:grpSpPr>
        <p:sp>
          <p:nvSpPr>
            <p:cNvPr id="529436" name="直接连接符 529435"/>
            <p:cNvSpPr/>
            <p:nvPr/>
          </p:nvSpPr>
          <p:spPr>
            <a:xfrm>
              <a:off x="0" y="181"/>
              <a:ext cx="960" cy="144"/>
            </a:xfrm>
            <a:prstGeom prst="line">
              <a:avLst/>
            </a:prstGeom>
            <a:ln w="19050" cap="flat" cmpd="sng">
              <a:solidFill>
                <a:srgbClr val="2FFFBA"/>
              </a:solidFill>
              <a:prstDash val="solid"/>
              <a:headEnd type="triangle" w="med" len="med"/>
              <a:tailEnd type="none" w="med" len="med"/>
            </a:ln>
          </p:spPr>
        </p:sp>
        <p:sp>
          <p:nvSpPr>
            <p:cNvPr id="529437" name="文本框 529436"/>
            <p:cNvSpPr txBox="1"/>
            <p:nvPr/>
          </p:nvSpPr>
          <p:spPr>
            <a:xfrm>
              <a:off x="192" y="0"/>
              <a:ext cx="837" cy="187"/>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38" name="组合 529437"/>
          <p:cNvGrpSpPr/>
          <p:nvPr/>
        </p:nvGrpSpPr>
        <p:grpSpPr>
          <a:xfrm>
            <a:off x="1490345" y="4028123"/>
            <a:ext cx="1928813" cy="806450"/>
            <a:chOff x="0" y="0"/>
            <a:chExt cx="1056" cy="395"/>
          </a:xfrm>
        </p:grpSpPr>
        <p:sp>
          <p:nvSpPr>
            <p:cNvPr id="529439" name="直接连接符 529438"/>
            <p:cNvSpPr/>
            <p:nvPr/>
          </p:nvSpPr>
          <p:spPr>
            <a:xfrm>
              <a:off x="0" y="240"/>
              <a:ext cx="1056" cy="0"/>
            </a:xfrm>
            <a:prstGeom prst="line">
              <a:avLst/>
            </a:prstGeom>
            <a:ln w="19050" cap="flat" cmpd="sng">
              <a:solidFill>
                <a:srgbClr val="2FFFBA"/>
              </a:solidFill>
              <a:prstDash val="solid"/>
              <a:headEnd type="triangle" w="med" len="med"/>
              <a:tailEnd type="none" w="med" len="med"/>
            </a:ln>
          </p:spPr>
        </p:sp>
        <p:sp>
          <p:nvSpPr>
            <p:cNvPr id="529440" name="文本框 529439"/>
            <p:cNvSpPr txBox="1"/>
            <p:nvPr/>
          </p:nvSpPr>
          <p:spPr>
            <a:xfrm>
              <a:off x="96" y="0"/>
              <a:ext cx="800" cy="395"/>
            </a:xfrm>
            <a:prstGeom prst="rect">
              <a:avLst/>
            </a:prstGeom>
            <a:noFill/>
            <a:ln w="9525">
              <a:noFill/>
            </a:ln>
          </p:spPr>
          <p:txBody>
            <a:bodyPr lIns="104077" tIns="52039" rIns="104077" bIns="52039">
              <a:spAutoFit/>
            </a:bodyPr>
            <a:p>
              <a:pPr algn="ct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轮船</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a:p>
              <a:pPr algn="ct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41" name="组合 529440"/>
          <p:cNvGrpSpPr/>
          <p:nvPr/>
        </p:nvGrpSpPr>
        <p:grpSpPr>
          <a:xfrm>
            <a:off x="1506220" y="4701223"/>
            <a:ext cx="2144713" cy="1416050"/>
            <a:chOff x="0" y="0"/>
            <a:chExt cx="1104" cy="624"/>
          </a:xfrm>
        </p:grpSpPr>
        <p:sp>
          <p:nvSpPr>
            <p:cNvPr id="529442" name="直接连接符 529441"/>
            <p:cNvSpPr/>
            <p:nvPr/>
          </p:nvSpPr>
          <p:spPr>
            <a:xfrm flipV="1">
              <a:off x="0" y="0"/>
              <a:ext cx="1104" cy="624"/>
            </a:xfrm>
            <a:prstGeom prst="line">
              <a:avLst/>
            </a:prstGeom>
            <a:ln w="19050" cap="flat" cmpd="sng">
              <a:solidFill>
                <a:srgbClr val="2FFFBA"/>
              </a:solidFill>
              <a:prstDash val="solid"/>
              <a:headEnd type="triangle" w="med" len="med"/>
              <a:tailEnd type="none" w="med" len="med"/>
            </a:ln>
          </p:spPr>
        </p:sp>
        <p:sp>
          <p:nvSpPr>
            <p:cNvPr id="529443" name="文本框 529442"/>
            <p:cNvSpPr txBox="1"/>
            <p:nvPr/>
          </p:nvSpPr>
          <p:spPr>
            <a:xfrm>
              <a:off x="192" y="144"/>
              <a:ext cx="800" cy="355"/>
            </a:xfrm>
            <a:prstGeom prst="rect">
              <a:avLst/>
            </a:prstGeom>
            <a:noFill/>
            <a:ln w="9525">
              <a:noFill/>
            </a:ln>
          </p:spPr>
          <p:txBody>
            <a:bodyPr lIns="104077" tIns="52039" rIns="104077" bIns="52039">
              <a:spAutoFit/>
            </a:bodyPr>
            <a:p>
              <a:pPr algn="ct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a:p>
              <a:pPr algn="ct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轮船</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44" name="组合 529443"/>
          <p:cNvGrpSpPr/>
          <p:nvPr/>
        </p:nvGrpSpPr>
        <p:grpSpPr>
          <a:xfrm>
            <a:off x="3435033" y="4461510"/>
            <a:ext cx="1728787" cy="1554163"/>
            <a:chOff x="0" y="0"/>
            <a:chExt cx="855" cy="816"/>
          </a:xfrm>
        </p:grpSpPr>
        <p:sp>
          <p:nvSpPr>
            <p:cNvPr id="529445" name="直接连接符 529444"/>
            <p:cNvSpPr/>
            <p:nvPr/>
          </p:nvSpPr>
          <p:spPr>
            <a:xfrm flipV="1">
              <a:off x="0" y="0"/>
              <a:ext cx="528" cy="816"/>
            </a:xfrm>
            <a:prstGeom prst="line">
              <a:avLst/>
            </a:prstGeom>
            <a:ln w="19050" cap="flat" cmpd="sng">
              <a:solidFill>
                <a:srgbClr val="2FFFBA"/>
              </a:solidFill>
              <a:prstDash val="solid"/>
              <a:headEnd type="triangle" w="med" len="med"/>
              <a:tailEnd type="none" w="med" len="med"/>
            </a:ln>
          </p:spPr>
        </p:sp>
        <p:sp>
          <p:nvSpPr>
            <p:cNvPr id="529446" name="文本框 529445"/>
            <p:cNvSpPr txBox="1"/>
            <p:nvPr/>
          </p:nvSpPr>
          <p:spPr>
            <a:xfrm>
              <a:off x="144" y="144"/>
              <a:ext cx="711" cy="608"/>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en-US" altLang="zh-CN" sz="2300" b="1" dirty="0">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   化纤</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47" name="组合 529446"/>
          <p:cNvGrpSpPr/>
          <p:nvPr/>
        </p:nvGrpSpPr>
        <p:grpSpPr>
          <a:xfrm>
            <a:off x="5090795" y="4245610"/>
            <a:ext cx="1255713" cy="1463675"/>
            <a:chOff x="0" y="0"/>
            <a:chExt cx="721" cy="768"/>
          </a:xfrm>
        </p:grpSpPr>
        <p:sp>
          <p:nvSpPr>
            <p:cNvPr id="529448" name="直接连接符 529447"/>
            <p:cNvSpPr/>
            <p:nvPr/>
          </p:nvSpPr>
          <p:spPr>
            <a:xfrm flipH="1" flipV="1">
              <a:off x="0" y="0"/>
              <a:ext cx="480" cy="768"/>
            </a:xfrm>
            <a:prstGeom prst="line">
              <a:avLst/>
            </a:prstGeom>
            <a:ln w="19050" cap="flat" cmpd="sng">
              <a:solidFill>
                <a:srgbClr val="2FFFBA"/>
              </a:solidFill>
              <a:prstDash val="solid"/>
              <a:headEnd type="triangle" w="med" len="med"/>
              <a:tailEnd type="none" w="med" len="med"/>
            </a:ln>
          </p:spPr>
        </p:sp>
        <p:sp>
          <p:nvSpPr>
            <p:cNvPr id="529449" name="文本框 529448"/>
            <p:cNvSpPr txBox="1"/>
            <p:nvPr/>
          </p:nvSpPr>
          <p:spPr>
            <a:xfrm>
              <a:off x="96" y="48"/>
              <a:ext cx="625" cy="423"/>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endParaRPr lang="en-US" altLang="zh-CN" sz="2300" b="1" dirty="0">
                <a:effectLst>
                  <a:outerShdw blurRad="38100" dist="38100" dir="2700000">
                    <a:srgbClr val="C0C0C0"/>
                  </a:outerShdw>
                </a:effectLst>
                <a:latin typeface="Times New Roman" panose="02020603050405020304" pitchFamily="18" charset="0"/>
                <a:ea typeface="楷体_GB2312" pitchFamily="49" charset="-122"/>
              </a:endParaRPr>
            </a:p>
            <a:p>
              <a:pPr defTabSz="1041400">
                <a:spcBef>
                  <a:spcPct val="0"/>
                </a:spcBef>
                <a:buFont typeface="Arial" panose="020B0604020202020204" pitchFamily="34" charset="0"/>
              </a:pPr>
              <a:r>
                <a:rPr lang="en-US" altLang="zh-CN" sz="2300" b="1" dirty="0">
                  <a:effectLst>
                    <a:outerShdw blurRad="38100" dist="38100" dir="2700000">
                      <a:srgbClr val="C0C0C0"/>
                    </a:outerShdw>
                  </a:effectLst>
                  <a:latin typeface="Times New Roman" panose="02020603050405020304" pitchFamily="18" charset="0"/>
                  <a:ea typeface="楷体_GB2312" pitchFamily="49" charset="-122"/>
                </a:rPr>
                <a:t>    </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50" name="组合 529449"/>
          <p:cNvGrpSpPr/>
          <p:nvPr/>
        </p:nvGrpSpPr>
        <p:grpSpPr>
          <a:xfrm>
            <a:off x="5306695" y="4037648"/>
            <a:ext cx="2514600" cy="630237"/>
            <a:chOff x="0" y="0"/>
            <a:chExt cx="1445" cy="331"/>
          </a:xfrm>
        </p:grpSpPr>
        <p:sp>
          <p:nvSpPr>
            <p:cNvPr id="529451" name="直接连接符 529450"/>
            <p:cNvSpPr/>
            <p:nvPr/>
          </p:nvSpPr>
          <p:spPr>
            <a:xfrm flipH="1" flipV="1">
              <a:off x="0" y="91"/>
              <a:ext cx="1200" cy="240"/>
            </a:xfrm>
            <a:prstGeom prst="line">
              <a:avLst/>
            </a:prstGeom>
            <a:ln w="19050" cap="flat" cmpd="sng">
              <a:solidFill>
                <a:srgbClr val="2FFFBA"/>
              </a:solidFill>
              <a:prstDash val="solid"/>
              <a:headEnd type="triangle" w="med" len="med"/>
              <a:tailEnd type="none" w="med" len="med"/>
            </a:ln>
          </p:spPr>
        </p:sp>
        <p:sp>
          <p:nvSpPr>
            <p:cNvPr id="529452" name="文本框 529451"/>
            <p:cNvSpPr txBox="1"/>
            <p:nvPr/>
          </p:nvSpPr>
          <p:spPr>
            <a:xfrm rot="677982">
              <a:off x="144" y="0"/>
              <a:ext cx="1301"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轮船</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  </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53" name="组合 529452"/>
          <p:cNvGrpSpPr/>
          <p:nvPr/>
        </p:nvGrpSpPr>
        <p:grpSpPr>
          <a:xfrm>
            <a:off x="5163820" y="2804160"/>
            <a:ext cx="2573338" cy="904875"/>
            <a:chOff x="0" y="0"/>
            <a:chExt cx="1344" cy="475"/>
          </a:xfrm>
        </p:grpSpPr>
        <p:sp>
          <p:nvSpPr>
            <p:cNvPr id="529454" name="直接连接符 529453"/>
            <p:cNvSpPr/>
            <p:nvPr/>
          </p:nvSpPr>
          <p:spPr>
            <a:xfrm flipH="1">
              <a:off x="0" y="43"/>
              <a:ext cx="1344" cy="432"/>
            </a:xfrm>
            <a:prstGeom prst="line">
              <a:avLst/>
            </a:prstGeom>
            <a:ln w="19050" cap="flat" cmpd="sng">
              <a:solidFill>
                <a:srgbClr val="2FFFBA"/>
              </a:solidFill>
              <a:prstDash val="solid"/>
              <a:headEnd type="triangle" w="med" len="med"/>
              <a:tailEnd type="none" w="med" len="med"/>
            </a:ln>
          </p:spPr>
        </p:sp>
        <p:sp>
          <p:nvSpPr>
            <p:cNvPr id="529455" name="文本框 529454"/>
            <p:cNvSpPr txBox="1"/>
            <p:nvPr/>
          </p:nvSpPr>
          <p:spPr>
            <a:xfrm rot="20668167">
              <a:off x="334" y="0"/>
              <a:ext cx="761"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摩托</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sp>
          <p:nvSpPr>
            <p:cNvPr id="529456" name="文本框 529455"/>
            <p:cNvSpPr txBox="1"/>
            <p:nvPr/>
          </p:nvSpPr>
          <p:spPr>
            <a:xfrm rot="20661171">
              <a:off x="382" y="192"/>
              <a:ext cx="761" cy="239"/>
            </a:xfrm>
            <a:prstGeom prst="rect">
              <a:avLst/>
            </a:prstGeom>
            <a:noFill/>
            <a:ln w="9525">
              <a:noFill/>
            </a:ln>
          </p:spPr>
          <p:txBody>
            <a:bodyPr wrap="none" lIns="104077" tIns="52039" rIns="104077" bIns="52039" anchor="t" anchorCtr="0">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电器</a:t>
              </a:r>
              <a:r>
                <a:rPr lang="en-US" altLang="zh-CN" sz="2300" b="1">
                  <a:effectLst>
                    <a:outerShdw blurRad="38100" dist="38100" dir="2700000">
                      <a:srgbClr val="C0C0C0"/>
                    </a:outerShdw>
                  </a:effectLst>
                  <a:latin typeface="Times New Roman" panose="02020603050405020304" pitchFamily="18" charset="0"/>
                  <a:ea typeface="楷体_GB2312" pitchFamily="49" charset="-122"/>
                </a:rPr>
                <a:t>.</a:t>
              </a: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钢铁</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grpSp>
        <p:nvGrpSpPr>
          <p:cNvPr id="529457" name="组合 529456"/>
          <p:cNvGrpSpPr/>
          <p:nvPr/>
        </p:nvGrpSpPr>
        <p:grpSpPr>
          <a:xfrm>
            <a:off x="5263833" y="1408748"/>
            <a:ext cx="1916112" cy="1463675"/>
            <a:chOff x="0" y="0"/>
            <a:chExt cx="960" cy="768"/>
          </a:xfrm>
        </p:grpSpPr>
        <p:sp>
          <p:nvSpPr>
            <p:cNvPr id="529458" name="直接连接符 529457"/>
            <p:cNvSpPr/>
            <p:nvPr/>
          </p:nvSpPr>
          <p:spPr>
            <a:xfrm flipH="1">
              <a:off x="0" y="48"/>
              <a:ext cx="960" cy="720"/>
            </a:xfrm>
            <a:prstGeom prst="line">
              <a:avLst/>
            </a:prstGeom>
            <a:ln w="19050" cap="flat" cmpd="sng">
              <a:solidFill>
                <a:srgbClr val="2FFFBA"/>
              </a:solidFill>
              <a:prstDash val="solid"/>
              <a:headEnd type="triangle" w="med" len="med"/>
              <a:tailEnd type="none" w="med" len="med"/>
            </a:ln>
          </p:spPr>
        </p:sp>
        <p:sp>
          <p:nvSpPr>
            <p:cNvPr id="529459" name="文本框 529458"/>
            <p:cNvSpPr txBox="1"/>
            <p:nvPr/>
          </p:nvSpPr>
          <p:spPr>
            <a:xfrm>
              <a:off x="336" y="0"/>
              <a:ext cx="438" cy="239"/>
            </a:xfrm>
            <a:prstGeom prst="rect">
              <a:avLst/>
            </a:prstGeom>
            <a:noFill/>
            <a:ln w="9525">
              <a:noFill/>
            </a:ln>
          </p:spPr>
          <p:txBody>
            <a:bodyPr lIns="104077" tIns="52039" rIns="104077" bIns="52039">
              <a:spAutoFit/>
            </a:bodyPr>
            <a:p>
              <a:pPr defTabSz="1041400">
                <a:spcBef>
                  <a:spcPct val="0"/>
                </a:spcBef>
                <a:buFont typeface="Arial" panose="020B0604020202020204" pitchFamily="34" charset="0"/>
              </a:pPr>
              <a:r>
                <a:rPr lang="zh-CN" altLang="en-US" sz="2300" b="1" dirty="0">
                  <a:effectLst>
                    <a:outerShdw blurRad="38100" dist="38100" dir="2700000">
                      <a:srgbClr val="C0C0C0"/>
                    </a:outerShdw>
                  </a:effectLst>
                  <a:latin typeface="Times New Roman" panose="02020603050405020304" pitchFamily="18" charset="0"/>
                  <a:ea typeface="楷体_GB2312" pitchFamily="49" charset="-122"/>
                </a:rPr>
                <a:t>汽车</a:t>
              </a:r>
              <a:endParaRPr lang="zh-CN" altLang="en-US" sz="2300" b="1" dirty="0">
                <a:effectLst>
                  <a:outerShdw blurRad="38100" dist="38100" dir="2700000">
                    <a:srgbClr val="C0C0C0"/>
                  </a:outerShdw>
                </a:effectLst>
                <a:latin typeface="Times New Roman" panose="02020603050405020304" pitchFamily="18" charset="0"/>
                <a:ea typeface="楷体_GB2312" pitchFamily="49" charset="-122"/>
              </a:endParaRPr>
            </a:p>
          </p:txBody>
        </p:sp>
      </p:grpSp>
      <p:sp>
        <p:nvSpPr>
          <p:cNvPr id="529460" name="动作按钮: 后退或前一项 529459">
            <a:hlinkClick r:id="rId3" action="ppaction://hlinksldjump"/>
          </p:cNvPr>
          <p:cNvSpPr/>
          <p:nvPr/>
        </p:nvSpPr>
        <p:spPr>
          <a:xfrm>
            <a:off x="8475345" y="6477635"/>
            <a:ext cx="431800" cy="358775"/>
          </a:xfrm>
          <a:prstGeom prst="actionButtonBackPrevious">
            <a:avLst/>
          </a:prstGeom>
          <a:solidFill>
            <a:schemeClr val="accent1"/>
          </a:solidFill>
          <a:ln w="9525">
            <a:noFill/>
          </a:ln>
        </p:spPr>
        <p:txBody>
          <a:bodyPr/>
          <a:p>
            <a:endParaRPr lang="zh-CN" alt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 name="图片 1" descr="形状, 圆圈&#10;&#10;描述已自动生成"/>
          <p:cNvPicPr>
            <a:picLocks noChangeAspect="1"/>
          </p:cNvPicPr>
          <p:nvPr>
            <p:custDataLst>
              <p:tags r:id="rId3"/>
            </p:custDataLst>
          </p:nvPr>
        </p:nvPicPr>
        <p:blipFill>
          <a:blip r:embed="rId2">
            <a:extLst>
              <a:ext uri="{28A0092B-C50C-407E-A947-70E740481C1C}">
                <a14:useLocalDpi xmlns:a14="http://schemas.microsoft.com/office/drawing/2010/main" val="0"/>
              </a:ext>
            </a:extLst>
          </a:blip>
          <a:stretch>
            <a:fillRect/>
          </a:stretch>
        </p:blipFill>
        <p:spPr>
          <a:xfrm>
            <a:off x="127000" y="984250"/>
            <a:ext cx="9144000" cy="5143500"/>
          </a:xfrm>
          <a:prstGeom prst="rect">
            <a:avLst/>
          </a:prstGeom>
        </p:spPr>
      </p:pic>
      <p:sp>
        <p:nvSpPr>
          <p:cNvPr id="530434" name="标题 530433"/>
          <p:cNvSpPr>
            <a:spLocks noGrp="1"/>
          </p:cNvSpPr>
          <p:nvPr>
            <p:ph type="title"/>
          </p:nvPr>
        </p:nvSpPr>
        <p:spPr>
          <a:xfrm>
            <a:off x="228600" y="49530"/>
            <a:ext cx="8540750" cy="817880"/>
          </a:xfrm>
        </p:spPr>
        <p:txBody>
          <a:bodyPr anchor="b" anchorCtr="0"/>
          <a:p>
            <a:r>
              <a:rPr lang="zh-CN" altLang="en-US" b="1"/>
              <a:t>中国四大工业基地分布图</a:t>
            </a:r>
            <a:endParaRPr lang="zh-CN" altLang="en-US" b="1"/>
          </a:p>
        </p:txBody>
      </p:sp>
      <p:pic>
        <p:nvPicPr>
          <p:cNvPr id="530435" name="图片 530434" descr="4"/>
          <p:cNvPicPr>
            <a:picLocks noChangeAspect="1"/>
          </p:cNvPicPr>
          <p:nvPr/>
        </p:nvPicPr>
        <p:blipFill>
          <a:blip r:embed="rId4"/>
          <a:stretch>
            <a:fillRect/>
          </a:stretch>
        </p:blipFill>
        <p:spPr>
          <a:xfrm>
            <a:off x="611188" y="1143000"/>
            <a:ext cx="7219950" cy="5715000"/>
          </a:xfrm>
          <a:prstGeom prst="rect">
            <a:avLst/>
          </a:prstGeom>
          <a:noFill/>
          <a:ln w="9525">
            <a:noFill/>
          </a:ln>
        </p:spPr>
      </p:pic>
      <p:sp>
        <p:nvSpPr>
          <p:cNvPr id="530436" name="矩形标注 530435"/>
          <p:cNvSpPr/>
          <p:nvPr/>
        </p:nvSpPr>
        <p:spPr>
          <a:xfrm>
            <a:off x="6948488" y="2781300"/>
            <a:ext cx="2016125" cy="358775"/>
          </a:xfrm>
          <a:prstGeom prst="wedgeRectCallout">
            <a:avLst>
              <a:gd name="adj1" fmla="val -75829"/>
              <a:gd name="adj2" fmla="val 51769"/>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400" b="1">
                <a:latin typeface="Tahoma" panose="020B0604030504040204" pitchFamily="34" charset="0"/>
              </a:rPr>
              <a:t>辽中南工业地区</a:t>
            </a:r>
            <a:endParaRPr lang="zh-CN" altLang="en-US" sz="2400" b="1">
              <a:latin typeface="Tahoma" panose="020B0604030504040204" pitchFamily="34" charset="0"/>
            </a:endParaRPr>
          </a:p>
        </p:txBody>
      </p:sp>
      <p:sp>
        <p:nvSpPr>
          <p:cNvPr id="530437" name="矩形标注 530436"/>
          <p:cNvSpPr/>
          <p:nvPr/>
        </p:nvSpPr>
        <p:spPr>
          <a:xfrm>
            <a:off x="6804025" y="3286125"/>
            <a:ext cx="2016125" cy="358775"/>
          </a:xfrm>
          <a:prstGeom prst="wedgeRectCallout">
            <a:avLst>
              <a:gd name="adj1" fmla="val -97560"/>
              <a:gd name="adj2" fmla="val -7079"/>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400" b="1">
                <a:latin typeface="Tahoma" panose="020B0604030504040204" pitchFamily="34" charset="0"/>
              </a:rPr>
              <a:t>京津唐工业地区</a:t>
            </a:r>
            <a:endParaRPr lang="zh-CN" altLang="en-US" sz="2400" b="1">
              <a:latin typeface="Tahoma" panose="020B0604030504040204" pitchFamily="34" charset="0"/>
            </a:endParaRPr>
          </a:p>
        </p:txBody>
      </p:sp>
      <p:sp>
        <p:nvSpPr>
          <p:cNvPr id="530438" name="矩形标注 530437"/>
          <p:cNvSpPr/>
          <p:nvPr/>
        </p:nvSpPr>
        <p:spPr>
          <a:xfrm>
            <a:off x="6732588" y="4294188"/>
            <a:ext cx="2016125" cy="358775"/>
          </a:xfrm>
          <a:prstGeom prst="wedgeRectCallout">
            <a:avLst>
              <a:gd name="adj1" fmla="val -66144"/>
              <a:gd name="adj2" fmla="val 47787"/>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400" b="1">
                <a:latin typeface="Tahoma" panose="020B0604030504040204" pitchFamily="34" charset="0"/>
              </a:rPr>
              <a:t>沪宁杭工业地区</a:t>
            </a:r>
            <a:endParaRPr lang="zh-CN" altLang="en-US" sz="2400" b="1">
              <a:latin typeface="Tahoma" panose="020B0604030504040204" pitchFamily="34" charset="0"/>
            </a:endParaRPr>
          </a:p>
        </p:txBody>
      </p:sp>
      <p:sp>
        <p:nvSpPr>
          <p:cNvPr id="530439" name="矩形标注 530438"/>
          <p:cNvSpPr/>
          <p:nvPr/>
        </p:nvSpPr>
        <p:spPr>
          <a:xfrm>
            <a:off x="6516688" y="6165850"/>
            <a:ext cx="2447925" cy="358775"/>
          </a:xfrm>
          <a:prstGeom prst="wedgeRectCallout">
            <a:avLst>
              <a:gd name="adj1" fmla="val -96954"/>
              <a:gd name="adj2" fmla="val -98671"/>
            </a:avLst>
          </a:prstGeom>
          <a:solidFill>
            <a:schemeClr val="accent1"/>
          </a:solidFill>
          <a:ln w="9525" cap="flat" cmpd="sng">
            <a:solidFill>
              <a:schemeClr val="tx1"/>
            </a:solidFill>
            <a:prstDash val="solid"/>
            <a:miter/>
            <a:headEnd type="none" w="med" len="med"/>
            <a:tailEnd type="none" w="med" len="med"/>
          </a:ln>
        </p:spPr>
        <p:txBody>
          <a:bodyPr/>
          <a:p>
            <a:pPr algn="ctr">
              <a:spcBef>
                <a:spcPct val="0"/>
              </a:spcBef>
              <a:buFont typeface="Arial" panose="020B0604020202020204" pitchFamily="34" charset="0"/>
            </a:pPr>
            <a:r>
              <a:rPr lang="zh-CN" altLang="en-US" sz="2400" b="1">
                <a:latin typeface="Tahoma" panose="020B0604030504040204" pitchFamily="34" charset="0"/>
              </a:rPr>
              <a:t>珠江三角洲工业地区</a:t>
            </a:r>
            <a:endParaRPr lang="zh-CN" altLang="en-US" sz="2400" b="1">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0436"/>
                                        </p:tgtEl>
                                        <p:attrNameLst>
                                          <p:attrName>style.visibility</p:attrName>
                                        </p:attrNameLst>
                                      </p:cBhvr>
                                      <p:to>
                                        <p:strVal val="visible"/>
                                      </p:to>
                                    </p:set>
                                    <p:animEffect transition="in" filter="wipe(left)">
                                      <p:cBhvr>
                                        <p:cTn id="7" dur="500"/>
                                        <p:tgtEl>
                                          <p:spTgt spid="5304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30437"/>
                                        </p:tgtEl>
                                        <p:attrNameLst>
                                          <p:attrName>style.visibility</p:attrName>
                                        </p:attrNameLst>
                                      </p:cBhvr>
                                      <p:to>
                                        <p:strVal val="visible"/>
                                      </p:to>
                                    </p:set>
                                    <p:animEffect transition="in" filter="wipe(left)">
                                      <p:cBhvr>
                                        <p:cTn id="10" dur="500"/>
                                        <p:tgtEl>
                                          <p:spTgt spid="53043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30438"/>
                                        </p:tgtEl>
                                        <p:attrNameLst>
                                          <p:attrName>style.visibility</p:attrName>
                                        </p:attrNameLst>
                                      </p:cBhvr>
                                      <p:to>
                                        <p:strVal val="visible"/>
                                      </p:to>
                                    </p:set>
                                    <p:animEffect transition="in" filter="wipe(left)">
                                      <p:cBhvr>
                                        <p:cTn id="13" dur="500"/>
                                        <p:tgtEl>
                                          <p:spTgt spid="53043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30439"/>
                                        </p:tgtEl>
                                        <p:attrNameLst>
                                          <p:attrName>style.visibility</p:attrName>
                                        </p:attrNameLst>
                                      </p:cBhvr>
                                      <p:to>
                                        <p:strVal val="visible"/>
                                      </p:to>
                                    </p:set>
                                    <p:animEffect transition="in" filter="wipe(left)">
                                      <p:cBhvr>
                                        <p:cTn id="16" dur="500"/>
                                        <p:tgtEl>
                                          <p:spTgt spid="530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6" grpId="0" bldLvl="0" animBg="1"/>
      <p:bldP spid="530437" grpId="0" bldLvl="0" animBg="1"/>
      <p:bldP spid="530438" grpId="0" bldLvl="0" animBg="1"/>
      <p:bldP spid="53043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1458" name="图片 531457" descr="4"/>
          <p:cNvPicPr>
            <a:picLocks noChangeAspect="1"/>
          </p:cNvPicPr>
          <p:nvPr/>
        </p:nvPicPr>
        <p:blipFill>
          <a:blip r:embed="rId3">
            <a:lum bright="-23999" contrast="24000"/>
          </a:blip>
          <a:stretch>
            <a:fillRect/>
          </a:stretch>
        </p:blipFill>
        <p:spPr>
          <a:xfrm>
            <a:off x="34925" y="-28575"/>
            <a:ext cx="6311900" cy="6934200"/>
          </a:xfrm>
          <a:prstGeom prst="rect">
            <a:avLst/>
          </a:prstGeom>
          <a:noFill/>
          <a:ln w="9525">
            <a:noFill/>
          </a:ln>
        </p:spPr>
      </p:pic>
      <p:pic>
        <p:nvPicPr>
          <p:cNvPr id="531459" name="图片 531458" descr="4"/>
          <p:cNvPicPr>
            <a:picLocks noChangeAspect="1"/>
          </p:cNvPicPr>
          <p:nvPr/>
        </p:nvPicPr>
        <p:blipFill>
          <a:blip r:embed="rId3">
            <a:lum bright="-23999" contrast="24000"/>
          </a:blip>
          <a:srcRect l="59306" t="8241" r="25854" b="85385"/>
          <a:stretch>
            <a:fillRect/>
          </a:stretch>
        </p:blipFill>
        <p:spPr>
          <a:xfrm>
            <a:off x="179388" y="44450"/>
            <a:ext cx="3600450" cy="1698625"/>
          </a:xfrm>
          <a:prstGeom prst="rect">
            <a:avLst/>
          </a:prstGeom>
          <a:noFill/>
          <a:ln w="38100" cap="flat" cmpd="sng">
            <a:solidFill>
              <a:schemeClr val="accent2"/>
            </a:solidFill>
            <a:prstDash val="solid"/>
            <a:miter/>
            <a:headEnd type="none" w="med" len="med"/>
            <a:tailEnd type="none" w="med" len="med"/>
          </a:ln>
        </p:spPr>
      </p:pic>
      <p:pic>
        <p:nvPicPr>
          <p:cNvPr id="531460" name="图片 531459" descr="4"/>
          <p:cNvPicPr>
            <a:picLocks noChangeAspect="1"/>
          </p:cNvPicPr>
          <p:nvPr/>
        </p:nvPicPr>
        <p:blipFill>
          <a:blip r:embed="rId3">
            <a:lum bright="-23999" contrast="24000"/>
          </a:blip>
          <a:srcRect l="58151" t="26534" r="33742" b="65706"/>
          <a:stretch>
            <a:fillRect/>
          </a:stretch>
        </p:blipFill>
        <p:spPr>
          <a:xfrm>
            <a:off x="4284663" y="1844675"/>
            <a:ext cx="1943100" cy="2043113"/>
          </a:xfrm>
          <a:prstGeom prst="rect">
            <a:avLst/>
          </a:prstGeom>
          <a:noFill/>
          <a:ln w="38100" cap="flat" cmpd="sng">
            <a:solidFill>
              <a:schemeClr val="accent2"/>
            </a:solidFill>
            <a:prstDash val="solid"/>
            <a:miter/>
            <a:headEnd type="none" w="med" len="med"/>
            <a:tailEnd type="none" w="med" len="med"/>
          </a:ln>
        </p:spPr>
      </p:pic>
      <p:pic>
        <p:nvPicPr>
          <p:cNvPr id="531461" name="图片 531460" descr="4"/>
          <p:cNvPicPr>
            <a:picLocks noChangeAspect="1"/>
          </p:cNvPicPr>
          <p:nvPr/>
        </p:nvPicPr>
        <p:blipFill>
          <a:blip r:embed="rId3">
            <a:lum bright="-23999" contrast="24000"/>
          </a:blip>
          <a:srcRect l="28600" t="81448" r="59737" b="12141"/>
          <a:stretch>
            <a:fillRect/>
          </a:stretch>
        </p:blipFill>
        <p:spPr>
          <a:xfrm>
            <a:off x="2557463" y="4583113"/>
            <a:ext cx="2735262" cy="1651000"/>
          </a:xfrm>
          <a:prstGeom prst="rect">
            <a:avLst/>
          </a:prstGeom>
          <a:noFill/>
          <a:ln w="38100" cap="flat" cmpd="sng">
            <a:solidFill>
              <a:schemeClr val="accent2"/>
            </a:solidFill>
            <a:prstDash val="solid"/>
            <a:miter/>
            <a:headEnd type="none" w="med" len="med"/>
            <a:tailEnd type="none" w="med" len="med"/>
          </a:ln>
        </p:spPr>
      </p:pic>
      <p:sp>
        <p:nvSpPr>
          <p:cNvPr id="531462" name="矩形 531461"/>
          <p:cNvSpPr/>
          <p:nvPr/>
        </p:nvSpPr>
        <p:spPr>
          <a:xfrm>
            <a:off x="6477000" y="762000"/>
            <a:ext cx="2667000" cy="519113"/>
          </a:xfrm>
          <a:prstGeom prst="rect">
            <a:avLst/>
          </a:prstGeom>
          <a:noFill/>
          <a:ln w="9525">
            <a:noFill/>
          </a:ln>
        </p:spPr>
        <p:txBody>
          <a:bodyPr>
            <a:spAutoFit/>
          </a:bodyPr>
          <a:p>
            <a:pPr>
              <a:spcBef>
                <a:spcPct val="0"/>
              </a:spcBef>
              <a:buFont typeface="Arial" panose="020B0604020202020204" pitchFamily="34" charset="0"/>
            </a:pPr>
            <a:r>
              <a:rPr lang="en-US" altLang="zh-CN" sz="2800">
                <a:solidFill>
                  <a:srgbClr val="FF0000"/>
                </a:solidFill>
                <a:latin typeface="Tahoma" panose="020B0604030504040204" pitchFamily="34" charset="0"/>
              </a:rPr>
              <a:t>1</a:t>
            </a:r>
            <a:r>
              <a:rPr lang="zh-CN" altLang="en-US" sz="2800">
                <a:solidFill>
                  <a:srgbClr val="FF0000"/>
                </a:solidFill>
                <a:latin typeface="Tahoma" panose="020B0604030504040204" pitchFamily="34" charset="0"/>
              </a:rPr>
              <a:t>．工业中心：</a:t>
            </a:r>
            <a:endParaRPr lang="zh-CN" altLang="en-US" sz="2800">
              <a:solidFill>
                <a:srgbClr val="FF0000"/>
              </a:solidFill>
              <a:latin typeface="Tahoma" panose="020B0604030504040204" pitchFamily="34" charset="0"/>
            </a:endParaRPr>
          </a:p>
        </p:txBody>
      </p:sp>
      <p:sp>
        <p:nvSpPr>
          <p:cNvPr id="531463" name="矩形 531462"/>
          <p:cNvSpPr/>
          <p:nvPr/>
        </p:nvSpPr>
        <p:spPr>
          <a:xfrm>
            <a:off x="6324600" y="1600200"/>
            <a:ext cx="2819400" cy="2227263"/>
          </a:xfrm>
          <a:prstGeom prst="rect">
            <a:avLst/>
          </a:prstGeom>
          <a:noFill/>
          <a:ln w="9525">
            <a:noFill/>
          </a:ln>
        </p:spPr>
        <p:txBody>
          <a:bodyPr>
            <a:spAutoFit/>
          </a:bodyPr>
          <a:p>
            <a:pPr>
              <a:spcBef>
                <a:spcPct val="0"/>
              </a:spcBef>
              <a:buFont typeface="Arial" panose="020B0604020202020204" pitchFamily="34" charset="0"/>
            </a:pPr>
            <a:r>
              <a:rPr lang="zh-CN" altLang="en-US" sz="2800">
                <a:solidFill>
                  <a:srgbClr val="FF0000"/>
                </a:solidFill>
                <a:latin typeface="Tahoma" panose="020B0604030504040204" pitchFamily="34" charset="0"/>
                <a:ea typeface="楷体" panose="02010609060101010101" pitchFamily="49" charset="-122"/>
              </a:rPr>
              <a:t>沈阳、大连</a:t>
            </a:r>
            <a:r>
              <a:rPr lang="zh-CN" altLang="en-US" sz="2800">
                <a:solidFill>
                  <a:srgbClr val="0000CC"/>
                </a:solidFill>
                <a:latin typeface="Tahoma" panose="020B0604030504040204" pitchFamily="34" charset="0"/>
                <a:ea typeface="楷体" panose="02010609060101010101" pitchFamily="49" charset="-122"/>
              </a:rPr>
              <a:t>和</a:t>
            </a:r>
            <a:r>
              <a:rPr lang="zh-CN" altLang="en-US" sz="2800">
                <a:solidFill>
                  <a:srgbClr val="FF0000"/>
                </a:solidFill>
                <a:latin typeface="Tahoma" panose="020B0604030504040204" pitchFamily="34" charset="0"/>
                <a:ea typeface="楷体" panose="02010609060101010101" pitchFamily="49" charset="-122"/>
              </a:rPr>
              <a:t>鞍山</a:t>
            </a:r>
            <a:r>
              <a:rPr lang="zh-CN" altLang="en-US" sz="2800">
                <a:solidFill>
                  <a:srgbClr val="0000CC"/>
                </a:solidFill>
                <a:latin typeface="Tahoma" panose="020B0604030504040204" pitchFamily="34" charset="0"/>
                <a:ea typeface="楷体" panose="02010609060101010101" pitchFamily="49" charset="-122"/>
              </a:rPr>
              <a:t>为中心，包括鞍山、本溪、抚顺、辽阳等工业城市。</a:t>
            </a:r>
            <a:endParaRPr lang="zh-CN" altLang="en-US" sz="2800">
              <a:solidFill>
                <a:srgbClr val="0000CC"/>
              </a:solidFill>
              <a:latin typeface="Tahoma" panose="020B0604030504040204" pitchFamily="34" charset="0"/>
              <a:ea typeface="楷体" panose="02010609060101010101" pitchFamily="49" charset="-122"/>
            </a:endParaRPr>
          </a:p>
        </p:txBody>
      </p:sp>
      <p:sp>
        <p:nvSpPr>
          <p:cNvPr id="531464" name="矩形 531463"/>
          <p:cNvSpPr/>
          <p:nvPr/>
        </p:nvSpPr>
        <p:spPr>
          <a:xfrm>
            <a:off x="6324600" y="4191000"/>
            <a:ext cx="2819400" cy="1373188"/>
          </a:xfrm>
          <a:prstGeom prst="rect">
            <a:avLst/>
          </a:prstGeom>
          <a:noFill/>
          <a:ln w="9525">
            <a:noFill/>
          </a:ln>
        </p:spPr>
        <p:txBody>
          <a:bodyPr>
            <a:spAutoFit/>
          </a:bodyPr>
          <a:p>
            <a:pPr>
              <a:spcBef>
                <a:spcPct val="0"/>
              </a:spcBef>
              <a:buFont typeface="Arial" panose="020B0604020202020204" pitchFamily="34" charset="0"/>
            </a:pPr>
            <a:r>
              <a:rPr lang="en-US" altLang="zh-CN" sz="2800" b="1">
                <a:solidFill>
                  <a:srgbClr val="FF0000"/>
                </a:solidFill>
                <a:latin typeface="宋体" panose="02010600030101010101" pitchFamily="2" charset="-122"/>
              </a:rPr>
              <a:t>2</a:t>
            </a:r>
            <a:r>
              <a:rPr lang="zh-CN" altLang="en-US" sz="2800" b="1">
                <a:solidFill>
                  <a:srgbClr val="FF0000"/>
                </a:solidFill>
                <a:latin typeface="宋体" panose="02010600030101010101" pitchFamily="2" charset="-122"/>
              </a:rPr>
              <a:t>．地位：</a:t>
            </a:r>
            <a:r>
              <a:rPr lang="zh-CN" altLang="en-US" sz="2800" b="1">
                <a:latin typeface="宋体" panose="02010600030101010101" pitchFamily="2" charset="-122"/>
              </a:rPr>
              <a:t>是我国著名的重工业基地之一。</a:t>
            </a:r>
            <a:endParaRPr lang="zh-CN" altLang="en-US" sz="2800" b="1">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31459"/>
                                        </p:tgtEl>
                                        <p:attrNameLst>
                                          <p:attrName>style.visibility</p:attrName>
                                        </p:attrNameLst>
                                      </p:cBhvr>
                                      <p:to>
                                        <p:strVal val="visible"/>
                                      </p:to>
                                    </p:set>
                                    <p:animEffect transition="in" filter="wipe(right)">
                                      <p:cBhvr>
                                        <p:cTn id="7" dur="500"/>
                                        <p:tgtEl>
                                          <p:spTgt spid="5314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1460"/>
                                        </p:tgtEl>
                                        <p:attrNameLst>
                                          <p:attrName>style.visibility</p:attrName>
                                        </p:attrNameLst>
                                      </p:cBhvr>
                                      <p:to>
                                        <p:strVal val="visible"/>
                                      </p:to>
                                    </p:set>
                                    <p:animEffect transition="in" filter="wipe(left)">
                                      <p:cBhvr>
                                        <p:cTn id="12" dur="500"/>
                                        <p:tgtEl>
                                          <p:spTgt spid="5314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1461"/>
                                        </p:tgtEl>
                                        <p:attrNameLst>
                                          <p:attrName>style.visibility</p:attrName>
                                        </p:attrNameLst>
                                      </p:cBhvr>
                                      <p:to>
                                        <p:strVal val="visible"/>
                                      </p:to>
                                    </p:set>
                                    <p:animEffect transition="in" filter="wipe(down)">
                                      <p:cBhvr>
                                        <p:cTn id="17" dur="500"/>
                                        <p:tgtEl>
                                          <p:spTgt spid="53146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531463"/>
                                        </p:tgtEl>
                                        <p:attrNameLst>
                                          <p:attrName>style.visibility</p:attrName>
                                        </p:attrNameLst>
                                      </p:cBhvr>
                                      <p:to>
                                        <p:strVal val="visible"/>
                                      </p:to>
                                    </p:set>
                                    <p:animEffect transition="in" filter="barn(inHorizontal)">
                                      <p:cBhvr>
                                        <p:cTn id="22" dur="500"/>
                                        <p:tgtEl>
                                          <p:spTgt spid="53146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531464"/>
                                        </p:tgtEl>
                                        <p:attrNameLst>
                                          <p:attrName>style.visibility</p:attrName>
                                        </p:attrNameLst>
                                      </p:cBhvr>
                                      <p:to>
                                        <p:strVal val="visible"/>
                                      </p:to>
                                    </p:set>
                                    <p:animEffect transition="in" filter="barn(inHorizontal)">
                                      <p:cBhvr>
                                        <p:cTn id="27" dur="500"/>
                                        <p:tgtEl>
                                          <p:spTgt spid="53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3" grpId="0"/>
      <p:bldP spid="53146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2482" name="图片 532481" descr="4"/>
          <p:cNvPicPr>
            <a:picLocks noChangeAspect="1"/>
          </p:cNvPicPr>
          <p:nvPr/>
        </p:nvPicPr>
        <p:blipFill>
          <a:blip r:embed="rId3">
            <a:lum bright="-23999" contrast="24000"/>
          </a:blip>
          <a:stretch>
            <a:fillRect/>
          </a:stretch>
        </p:blipFill>
        <p:spPr>
          <a:xfrm>
            <a:off x="34925" y="-28575"/>
            <a:ext cx="6311900" cy="6934200"/>
          </a:xfrm>
          <a:prstGeom prst="rect">
            <a:avLst/>
          </a:prstGeom>
          <a:noFill/>
          <a:ln w="9525">
            <a:noFill/>
          </a:ln>
        </p:spPr>
      </p:pic>
      <p:sp>
        <p:nvSpPr>
          <p:cNvPr id="532483" name="文本框 532482"/>
          <p:cNvSpPr txBox="1"/>
          <p:nvPr/>
        </p:nvSpPr>
        <p:spPr>
          <a:xfrm>
            <a:off x="6400800" y="762000"/>
            <a:ext cx="2743200" cy="1187450"/>
          </a:xfrm>
          <a:prstGeom prst="rect">
            <a:avLst/>
          </a:prstGeom>
          <a:solidFill>
            <a:schemeClr val="accent1"/>
          </a:solidFill>
          <a:ln w="9525">
            <a:noFill/>
          </a:ln>
        </p:spPr>
        <p:txBody>
          <a:bodyPr>
            <a:spAutoFit/>
          </a:bodyPr>
          <a:p>
            <a:pPr>
              <a:spcBef>
                <a:spcPct val="0"/>
              </a:spcBef>
              <a:buFont typeface="Arial" panose="020B0604020202020204" pitchFamily="34" charset="0"/>
            </a:pPr>
            <a:r>
              <a:rPr lang="en-US" altLang="zh-CN" sz="2400" b="1">
                <a:latin typeface="Tahoma" panose="020B0604030504040204" pitchFamily="34" charset="0"/>
              </a:rPr>
              <a:t>3</a:t>
            </a:r>
            <a:r>
              <a:rPr lang="zh-CN" altLang="en-US" sz="2400" b="1">
                <a:latin typeface="Tahoma" panose="020B0604030504040204" pitchFamily="34" charset="0"/>
              </a:rPr>
              <a:t>、试分析：</a:t>
            </a:r>
            <a:endParaRPr lang="zh-CN" altLang="en-US" sz="2400" b="1">
              <a:latin typeface="Tahoma" panose="020B0604030504040204" pitchFamily="34" charset="0"/>
            </a:endParaRPr>
          </a:p>
          <a:p>
            <a:pPr>
              <a:spcBef>
                <a:spcPct val="0"/>
              </a:spcBef>
              <a:buFont typeface="Arial" panose="020B0604020202020204" pitchFamily="34" charset="0"/>
            </a:pPr>
            <a:r>
              <a:rPr lang="zh-CN" altLang="en-US" sz="2400" b="1">
                <a:latin typeface="Tahoma" panose="020B0604030504040204" pitchFamily="34" charset="0"/>
              </a:rPr>
              <a:t>辽中南工业地区的区位条件？</a:t>
            </a:r>
            <a:endParaRPr lang="zh-CN" altLang="en-US" sz="2400" b="1">
              <a:latin typeface="Tahoma" panose="020B0604030504040204" pitchFamily="34" charset="0"/>
            </a:endParaRPr>
          </a:p>
        </p:txBody>
      </p:sp>
      <p:sp>
        <p:nvSpPr>
          <p:cNvPr id="532484" name="矩形 532483"/>
          <p:cNvSpPr/>
          <p:nvPr/>
        </p:nvSpPr>
        <p:spPr>
          <a:xfrm>
            <a:off x="6248400" y="2667000"/>
            <a:ext cx="2895600" cy="2227263"/>
          </a:xfrm>
          <a:prstGeom prst="rect">
            <a:avLst/>
          </a:prstGeom>
          <a:noFill/>
          <a:ln w="9525">
            <a:noFill/>
          </a:ln>
        </p:spPr>
        <p:txBody>
          <a:bodyPr>
            <a:spAutoFit/>
          </a:bodyPr>
          <a:p>
            <a:pPr>
              <a:spcBef>
                <a:spcPct val="0"/>
              </a:spcBef>
              <a:buFont typeface="Arial" panose="020B0604020202020204" pitchFamily="34" charset="0"/>
            </a:pPr>
            <a:r>
              <a:rPr lang="zh-CN" altLang="en-US" sz="2800">
                <a:solidFill>
                  <a:srgbClr val="0000CC"/>
                </a:solidFill>
                <a:latin typeface="Tahoma" panose="020B0604030504040204" pitchFamily="34" charset="0"/>
              </a:rPr>
              <a:t>丰富的煤、铁、石油资源；便利的交通和良好的工业基础；市场广阔 </a:t>
            </a:r>
            <a:endParaRPr lang="zh-CN" altLang="en-US" sz="2800">
              <a:solidFill>
                <a:srgbClr val="0000CC"/>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484"/>
                                        </p:tgtEl>
                                        <p:attrNameLst>
                                          <p:attrName>style.visibility</p:attrName>
                                        </p:attrNameLst>
                                      </p:cBhvr>
                                      <p:to>
                                        <p:strVal val="visible"/>
                                      </p:to>
                                    </p:set>
                                    <p:animEffect transition="in" filter="dissolve">
                                      <p:cBhvr>
                                        <p:cTn id="7" dur="500"/>
                                        <p:tgtEl>
                                          <p:spTgt spid="532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3506" name="Picture 9" descr="a28d62d9adce44fa38012f56"/>
          <p:cNvPicPr>
            <a:picLocks noChangeAspect="1"/>
          </p:cNvPicPr>
          <p:nvPr/>
        </p:nvPicPr>
        <p:blipFill>
          <a:blip r:embed="rId3"/>
          <a:stretch>
            <a:fillRect/>
          </a:stretch>
        </p:blipFill>
        <p:spPr>
          <a:xfrm>
            <a:off x="360363" y="115888"/>
            <a:ext cx="8459787" cy="6629400"/>
          </a:xfrm>
          <a:prstGeom prst="rect">
            <a:avLst/>
          </a:prstGeom>
          <a:noFill/>
          <a:ln w="9525">
            <a:noFill/>
          </a:ln>
        </p:spPr>
      </p:pic>
      <p:sp>
        <p:nvSpPr>
          <p:cNvPr id="533507" name="Text Box 7"/>
          <p:cNvSpPr txBox="1"/>
          <p:nvPr/>
        </p:nvSpPr>
        <p:spPr>
          <a:xfrm>
            <a:off x="0" y="836613"/>
            <a:ext cx="9144000" cy="1433512"/>
          </a:xfrm>
          <a:prstGeom prst="rect">
            <a:avLst/>
          </a:prstGeom>
          <a:solidFill>
            <a:schemeClr val="bg1"/>
          </a:solidFill>
          <a:ln w="9525">
            <a:noFill/>
          </a:ln>
        </p:spPr>
        <p:txBody>
          <a:bodyPr>
            <a:spAutoFit/>
          </a:bodyPr>
          <a:p>
            <a:pPr>
              <a:spcBef>
                <a:spcPct val="0"/>
              </a:spcBef>
              <a:buFont typeface="Arial" panose="020B0604020202020204" pitchFamily="34" charset="0"/>
            </a:pPr>
            <a:endParaRPr lang="en-US" altLang="zh-CN" sz="2800" b="1">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4.</a:t>
            </a:r>
            <a:r>
              <a:rPr lang="zh-CN" altLang="en-US" sz="3200" b="1">
                <a:solidFill>
                  <a:srgbClr val="FF0000"/>
                </a:solidFill>
                <a:latin typeface="黑体" panose="02010609060101010101" pitchFamily="49" charset="-122"/>
                <a:ea typeface="黑体" panose="02010609060101010101" pitchFamily="49" charset="-122"/>
              </a:rPr>
              <a:t>问题：</a:t>
            </a:r>
            <a:endParaRPr lang="zh-CN" altLang="en-US" sz="2800" b="1">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endParaRPr lang="zh-CN" altLang="en-US" sz="2800" b="1">
              <a:solidFill>
                <a:schemeClr val="tx2"/>
              </a:solidFill>
              <a:latin typeface="Tahoma" panose="020B0604030504040204" pitchFamily="34" charset="0"/>
            </a:endParaRPr>
          </a:p>
        </p:txBody>
      </p:sp>
      <p:sp>
        <p:nvSpPr>
          <p:cNvPr id="533508" name="Rectangle 8"/>
          <p:cNvSpPr/>
          <p:nvPr/>
        </p:nvSpPr>
        <p:spPr>
          <a:xfrm>
            <a:off x="1619250" y="-242887"/>
            <a:ext cx="5329238"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400" b="1">
                <a:solidFill>
                  <a:srgbClr val="FF0000"/>
                </a:solidFill>
                <a:latin typeface="Tahoma" panose="020B0604030504040204" pitchFamily="34" charset="0"/>
                <a:ea typeface="隶书" panose="02010509060101010101" pitchFamily="49" charset="-122"/>
              </a:rPr>
              <a:t>辽中南工业区</a:t>
            </a:r>
            <a:endParaRPr lang="zh-CN" altLang="en-US" sz="4400" b="1">
              <a:solidFill>
                <a:srgbClr val="FF0000"/>
              </a:solidFill>
              <a:latin typeface="Tahoma" panose="020B0604030504040204" pitchFamily="34" charset="0"/>
              <a:ea typeface="隶书" panose="02010509060101010101" pitchFamily="49" charset="-122"/>
            </a:endParaRPr>
          </a:p>
        </p:txBody>
      </p:sp>
      <p:sp>
        <p:nvSpPr>
          <p:cNvPr id="533509" name="矩形 533508"/>
          <p:cNvSpPr/>
          <p:nvPr/>
        </p:nvSpPr>
        <p:spPr>
          <a:xfrm>
            <a:off x="1524000" y="1143000"/>
            <a:ext cx="7620000" cy="946150"/>
          </a:xfrm>
          <a:prstGeom prst="rect">
            <a:avLst/>
          </a:prstGeom>
          <a:noFill/>
          <a:ln w="9525">
            <a:noFill/>
          </a:ln>
        </p:spPr>
        <p:txBody>
          <a:bodyPr>
            <a:spAutoFit/>
          </a:bodyPr>
          <a:p>
            <a:pPr>
              <a:spcBef>
                <a:spcPct val="0"/>
              </a:spcBef>
              <a:buFont typeface="Arial" panose="020B0604020202020204" pitchFamily="34" charset="0"/>
            </a:pPr>
            <a:r>
              <a:rPr lang="zh-CN" altLang="en-US" sz="2800" b="1">
                <a:latin typeface="黑体" panose="02010609060101010101" pitchFamily="49" charset="-122"/>
              </a:rPr>
              <a:t>产业</a:t>
            </a:r>
            <a:r>
              <a:rPr lang="zh-CN" altLang="en-US" sz="2800" b="1">
                <a:latin typeface="Tahoma" panose="020B0604030504040204" pitchFamily="34" charset="0"/>
              </a:rPr>
              <a:t>结构单一</a:t>
            </a:r>
            <a:r>
              <a:rPr lang="zh-CN" altLang="en-US" sz="2800" b="1">
                <a:latin typeface="Tahoma" panose="020B0604030504040204" pitchFamily="34" charset="0"/>
              </a:rPr>
              <a:t>；管理落后，机械技术创造更新能力不足；能源与水资源的不足；环境污染。</a:t>
            </a:r>
            <a:endParaRPr lang="zh-CN" altLang="en-US" sz="2800" b="1">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533507"/>
                                        </p:tgtEl>
                                        <p:attrNameLst>
                                          <p:attrName>style.visibility</p:attrName>
                                        </p:attrNameLst>
                                      </p:cBhvr>
                                      <p:to>
                                        <p:strVal val="visible"/>
                                      </p:to>
                                    </p:set>
                                    <p:animEffect transition="in" filter="checkerboard(down)">
                                      <p:cBhvr>
                                        <p:cTn id="7" dur="500"/>
                                        <p:tgtEl>
                                          <p:spTgt spid="53350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3509"/>
                                        </p:tgtEl>
                                        <p:attrNameLst>
                                          <p:attrName>style.visibility</p:attrName>
                                        </p:attrNameLst>
                                      </p:cBhvr>
                                      <p:to>
                                        <p:strVal val="visible"/>
                                      </p:to>
                                    </p:set>
                                    <p:animEffect transition="in" filter="dissolve">
                                      <p:cBhvr>
                                        <p:cTn id="12" dur="500"/>
                                        <p:tgtEl>
                                          <p:spTgt spid="533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ldLvl="0" animBg="1"/>
      <p:bldP spid="53350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4530" name="Picture 8" descr="d56b3634ce4646285ab5f556"/>
          <p:cNvPicPr>
            <a:picLocks noChangeAspect="1"/>
          </p:cNvPicPr>
          <p:nvPr/>
        </p:nvPicPr>
        <p:blipFill>
          <a:blip r:embed="rId3"/>
          <a:stretch>
            <a:fillRect/>
          </a:stretch>
        </p:blipFill>
        <p:spPr>
          <a:xfrm>
            <a:off x="468313" y="26988"/>
            <a:ext cx="8280400" cy="6835775"/>
          </a:xfrm>
          <a:prstGeom prst="rect">
            <a:avLst/>
          </a:prstGeom>
          <a:noFill/>
          <a:ln w="9525">
            <a:noFill/>
          </a:ln>
        </p:spPr>
      </p:pic>
      <p:sp>
        <p:nvSpPr>
          <p:cNvPr id="534532" name="Rectangle 7"/>
          <p:cNvSpPr/>
          <p:nvPr/>
        </p:nvSpPr>
        <p:spPr>
          <a:xfrm>
            <a:off x="2519363" y="0"/>
            <a:ext cx="5329237"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400" b="1">
                <a:solidFill>
                  <a:srgbClr val="FF0000"/>
                </a:solidFill>
                <a:latin typeface="Tahoma" panose="020B0604030504040204" pitchFamily="34" charset="0"/>
                <a:ea typeface="隶书" panose="02010509060101010101" pitchFamily="49" charset="-122"/>
              </a:rPr>
              <a:t>京津唐工业基地</a:t>
            </a:r>
            <a:endParaRPr lang="zh-CN" altLang="en-US" sz="4400" b="1">
              <a:solidFill>
                <a:srgbClr val="FF0000"/>
              </a:solidFill>
              <a:latin typeface="Tahoma" panose="020B0604030504040204" pitchFamily="34"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4530" name="Picture 8" descr="d56b3634ce4646285ab5f556"/>
          <p:cNvPicPr>
            <a:picLocks noChangeAspect="1"/>
          </p:cNvPicPr>
          <p:nvPr/>
        </p:nvPicPr>
        <p:blipFill>
          <a:blip r:embed="rId3"/>
          <a:stretch>
            <a:fillRect/>
          </a:stretch>
        </p:blipFill>
        <p:spPr>
          <a:xfrm>
            <a:off x="468313" y="26988"/>
            <a:ext cx="8280400" cy="6835775"/>
          </a:xfrm>
          <a:prstGeom prst="rect">
            <a:avLst/>
          </a:prstGeom>
          <a:noFill/>
          <a:ln w="9525">
            <a:noFill/>
          </a:ln>
        </p:spPr>
      </p:pic>
      <p:sp>
        <p:nvSpPr>
          <p:cNvPr id="534531" name="Rectangle 6"/>
          <p:cNvSpPr/>
          <p:nvPr/>
        </p:nvSpPr>
        <p:spPr>
          <a:xfrm>
            <a:off x="0" y="1700530"/>
            <a:ext cx="9144000" cy="4038600"/>
          </a:xfrm>
          <a:prstGeom prst="rect">
            <a:avLst/>
          </a:prstGeom>
          <a:solidFill>
            <a:schemeClr val="bg1"/>
          </a:solidFill>
          <a:ln w="9525">
            <a:noFill/>
          </a:ln>
        </p:spPr>
        <p:txBody>
          <a:bodyPr/>
          <a:p>
            <a:pPr marL="342900" indent="-342900">
              <a:lnSpc>
                <a:spcPct val="90000"/>
              </a:lnSpc>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1.</a:t>
            </a:r>
            <a:r>
              <a:rPr lang="zh-CN" altLang="en-US" sz="3200" b="1">
                <a:solidFill>
                  <a:srgbClr val="FF0000"/>
                </a:solidFill>
                <a:latin typeface="黑体" panose="02010609060101010101" pitchFamily="49" charset="-122"/>
                <a:ea typeface="黑体" panose="02010609060101010101" pitchFamily="49" charset="-122"/>
              </a:rPr>
              <a:t>工业中心：</a:t>
            </a:r>
            <a:endParaRPr lang="zh-CN" altLang="en-US" sz="3200" b="1">
              <a:solidFill>
                <a:srgbClr val="FF0000"/>
              </a:solidFill>
              <a:latin typeface="黑体" panose="02010609060101010101" pitchFamily="49" charset="-122"/>
              <a:ea typeface="黑体" panose="02010609060101010101" pitchFamily="49" charset="-122"/>
            </a:endParaRPr>
          </a:p>
          <a:p>
            <a:pPr marL="342900" indent="-342900">
              <a:lnSpc>
                <a:spcPct val="90000"/>
              </a:lnSpc>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2</a:t>
            </a:r>
            <a:r>
              <a:rPr lang="en-US" altLang="zh-CN" sz="3200" b="1">
                <a:solidFill>
                  <a:srgbClr val="FF0000"/>
                </a:solidFill>
                <a:latin typeface="Tahoma" panose="020B0604030504040204" pitchFamily="34" charset="0"/>
              </a:rPr>
              <a:t>.</a:t>
            </a:r>
            <a:r>
              <a:rPr lang="zh-CN" altLang="en-US" sz="3200" b="1">
                <a:solidFill>
                  <a:srgbClr val="FF0000"/>
                </a:solidFill>
                <a:latin typeface="Tahoma" panose="020B0604030504040204" pitchFamily="34" charset="0"/>
              </a:rPr>
              <a:t>工业部门：</a:t>
            </a:r>
            <a:endParaRPr lang="zh-CN" altLang="en-US" sz="3200" b="1">
              <a:solidFill>
                <a:srgbClr val="FF0000"/>
              </a:solidFill>
              <a:latin typeface="黑体" panose="02010609060101010101" pitchFamily="49" charset="-122"/>
              <a:ea typeface="黑体" panose="02010609060101010101" pitchFamily="49" charset="-122"/>
            </a:endParaRPr>
          </a:p>
          <a:p>
            <a:pPr marL="342900" indent="-342900">
              <a:lnSpc>
                <a:spcPct val="90000"/>
              </a:lnSpc>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3.</a:t>
            </a:r>
            <a:r>
              <a:rPr lang="zh-CN" altLang="en-US" sz="3200" b="1">
                <a:solidFill>
                  <a:srgbClr val="FF0000"/>
                </a:solidFill>
                <a:latin typeface="黑体" panose="02010609060101010101" pitchFamily="49" charset="-122"/>
                <a:ea typeface="黑体" panose="02010609060101010101" pitchFamily="49" charset="-122"/>
              </a:rPr>
              <a:t>地位：</a:t>
            </a:r>
            <a:endParaRPr lang="zh-CN" altLang="en-US" sz="2800" b="1">
              <a:solidFill>
                <a:schemeClr val="tx2"/>
              </a:solidFill>
              <a:latin typeface="Tahoma" panose="020B0604030504040204" pitchFamily="34" charset="0"/>
            </a:endParaRPr>
          </a:p>
          <a:p>
            <a:pPr marL="342900" indent="-342900">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3.</a:t>
            </a:r>
            <a:r>
              <a:rPr lang="zh-CN" altLang="en-US" sz="3200" b="1">
                <a:solidFill>
                  <a:srgbClr val="FF0000"/>
                </a:solidFill>
                <a:latin typeface="黑体" panose="02010609060101010101" pitchFamily="49" charset="-122"/>
                <a:ea typeface="黑体" panose="02010609060101010101" pitchFamily="49" charset="-122"/>
              </a:rPr>
              <a:t>区位条件：</a:t>
            </a:r>
            <a:endParaRPr lang="zh-CN" altLang="en-US" sz="3200" b="1">
              <a:solidFill>
                <a:srgbClr val="FF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pPr>
            <a:endParaRPr lang="zh-CN" altLang="en-US" sz="3200" b="1">
              <a:solidFill>
                <a:srgbClr val="FF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pPr>
            <a:endParaRPr lang="zh-CN" altLang="en-US" sz="3200" b="1">
              <a:solidFill>
                <a:srgbClr val="FF0000"/>
              </a:solidFill>
              <a:latin typeface="黑体" panose="02010609060101010101" pitchFamily="49" charset="-122"/>
              <a:ea typeface="黑体" panose="02010609060101010101" pitchFamily="49" charset="-122"/>
            </a:endParaRPr>
          </a:p>
          <a:p>
            <a:pPr marL="342900" indent="-342900">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4.</a:t>
            </a:r>
            <a:r>
              <a:rPr lang="zh-CN" altLang="en-US" sz="3200" b="1">
                <a:solidFill>
                  <a:srgbClr val="FF0000"/>
                </a:solidFill>
                <a:latin typeface="黑体" panose="02010609060101010101" pitchFamily="49" charset="-122"/>
                <a:ea typeface="黑体" panose="02010609060101010101" pitchFamily="49" charset="-122"/>
              </a:rPr>
              <a:t>问题：</a:t>
            </a:r>
            <a:endParaRPr lang="zh-CN" altLang="en-US" sz="3200" b="1">
              <a:solidFill>
                <a:srgbClr val="FF0000"/>
              </a:solidFill>
              <a:latin typeface="黑体" panose="02010609060101010101" pitchFamily="49" charset="-122"/>
              <a:ea typeface="黑体" panose="02010609060101010101" pitchFamily="49" charset="-122"/>
            </a:endParaRPr>
          </a:p>
        </p:txBody>
      </p:sp>
      <p:sp>
        <p:nvSpPr>
          <p:cNvPr id="534532" name="Rectangle 7"/>
          <p:cNvSpPr/>
          <p:nvPr/>
        </p:nvSpPr>
        <p:spPr>
          <a:xfrm>
            <a:off x="2519363" y="0"/>
            <a:ext cx="5329237"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400" b="1">
                <a:solidFill>
                  <a:srgbClr val="FF0000"/>
                </a:solidFill>
                <a:latin typeface="Tahoma" panose="020B0604030504040204" pitchFamily="34" charset="0"/>
                <a:ea typeface="隶书" panose="02010509060101010101" pitchFamily="49" charset="-122"/>
              </a:rPr>
              <a:t>京津唐工业基地</a:t>
            </a:r>
            <a:endParaRPr lang="zh-CN" altLang="en-US" sz="4400" b="1">
              <a:solidFill>
                <a:srgbClr val="FF0000"/>
              </a:solidFill>
              <a:latin typeface="Tahoma" panose="020B0604030504040204" pitchFamily="34" charset="0"/>
              <a:ea typeface="隶书" panose="02010509060101010101" pitchFamily="49" charset="-122"/>
            </a:endParaRPr>
          </a:p>
        </p:txBody>
      </p:sp>
      <p:sp>
        <p:nvSpPr>
          <p:cNvPr id="534533" name="矩形 534532"/>
          <p:cNvSpPr/>
          <p:nvPr/>
        </p:nvSpPr>
        <p:spPr>
          <a:xfrm>
            <a:off x="2667000" y="1066800"/>
            <a:ext cx="3398838" cy="476250"/>
          </a:xfrm>
          <a:prstGeom prst="rect">
            <a:avLst/>
          </a:prstGeom>
          <a:noFill/>
          <a:ln w="9525">
            <a:noFill/>
          </a:ln>
        </p:spPr>
        <p:txBody>
          <a:bodyPr wrap="none" anchor="t" anchorCtr="0">
            <a:spAutoFit/>
          </a:bodyPr>
          <a:p>
            <a:pPr>
              <a:lnSpc>
                <a:spcPct val="90000"/>
              </a:lnSpc>
              <a:buFont typeface="Arial" panose="020B0604020202020204" pitchFamily="34" charset="0"/>
            </a:pPr>
            <a:r>
              <a:rPr lang="zh-CN" altLang="en-US" sz="2800" b="1">
                <a:solidFill>
                  <a:schemeClr val="tx2"/>
                </a:solidFill>
                <a:latin typeface="Tahoma" panose="020B0604030504040204" pitchFamily="34" charset="0"/>
              </a:rPr>
              <a:t>北京、天津、唐山。</a:t>
            </a:r>
            <a:endParaRPr lang="zh-CN" altLang="en-US" sz="2800" b="1">
              <a:solidFill>
                <a:schemeClr val="tx2"/>
              </a:solidFill>
              <a:latin typeface="Tahoma" panose="020B0604030504040204" pitchFamily="34" charset="0"/>
            </a:endParaRPr>
          </a:p>
        </p:txBody>
      </p:sp>
      <p:sp>
        <p:nvSpPr>
          <p:cNvPr id="534534" name="矩形 534533"/>
          <p:cNvSpPr/>
          <p:nvPr/>
        </p:nvSpPr>
        <p:spPr>
          <a:xfrm>
            <a:off x="1828800" y="2133600"/>
            <a:ext cx="6256338" cy="519113"/>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2800" b="1">
                <a:solidFill>
                  <a:schemeClr val="tx2"/>
                </a:solidFill>
                <a:latin typeface="Tahoma" panose="020B0604030504040204" pitchFamily="34" charset="0"/>
              </a:rPr>
              <a:t>轻重工业都较发达的综合性工业基地。</a:t>
            </a:r>
            <a:endParaRPr lang="zh-CN" altLang="en-US" sz="2800" b="1">
              <a:solidFill>
                <a:schemeClr val="tx2"/>
              </a:solidFill>
              <a:latin typeface="Tahoma" panose="020B0604030504040204" pitchFamily="34" charset="0"/>
            </a:endParaRPr>
          </a:p>
        </p:txBody>
      </p:sp>
      <p:sp>
        <p:nvSpPr>
          <p:cNvPr id="534535" name="矩形 534534"/>
          <p:cNvSpPr/>
          <p:nvPr/>
        </p:nvSpPr>
        <p:spPr>
          <a:xfrm>
            <a:off x="0" y="3200400"/>
            <a:ext cx="8915400" cy="946150"/>
          </a:xfrm>
          <a:prstGeom prst="rect">
            <a:avLst/>
          </a:prstGeom>
          <a:noFill/>
          <a:ln w="9525">
            <a:noFill/>
          </a:ln>
        </p:spPr>
        <p:txBody>
          <a:bodyPr>
            <a:spAutoFit/>
          </a:bodyPr>
          <a:p>
            <a:pPr>
              <a:buFont typeface="Arial" panose="020B0604020202020204" pitchFamily="34" charset="0"/>
            </a:pPr>
            <a:r>
              <a:rPr lang="zh-CN" altLang="en-US" sz="2800" b="1">
                <a:latin typeface="Tahoma" panose="020B0604030504040204" pitchFamily="34" charset="0"/>
              </a:rPr>
              <a:t>地理区位优越，经济腹地广大；自然资源丰富；交通便利</a:t>
            </a:r>
            <a:r>
              <a:rPr lang="en-US" altLang="zh-CN" sz="2800" b="1">
                <a:latin typeface="Tahoma" panose="020B0604030504040204" pitchFamily="34" charset="0"/>
              </a:rPr>
              <a:t>;</a:t>
            </a:r>
            <a:r>
              <a:rPr lang="zh-CN" altLang="en-US" sz="2800" b="1">
                <a:latin typeface="Tahoma" panose="020B0604030504040204" pitchFamily="34" charset="0"/>
              </a:rPr>
              <a:t>工农业基础好；文化科技发达，人力资源素质较高。</a:t>
            </a:r>
            <a:endParaRPr lang="zh-CN" altLang="en-US" sz="2800" b="1">
              <a:latin typeface="Tahoma" panose="020B0604030504040204" pitchFamily="34" charset="0"/>
            </a:endParaRPr>
          </a:p>
        </p:txBody>
      </p:sp>
      <p:sp>
        <p:nvSpPr>
          <p:cNvPr id="534536" name="矩形 534535"/>
          <p:cNvSpPr/>
          <p:nvPr/>
        </p:nvSpPr>
        <p:spPr>
          <a:xfrm>
            <a:off x="1752600" y="4495800"/>
            <a:ext cx="3497263" cy="519113"/>
          </a:xfrm>
          <a:prstGeom prst="rect">
            <a:avLst/>
          </a:prstGeom>
          <a:noFill/>
          <a:ln w="9525">
            <a:noFill/>
          </a:ln>
        </p:spPr>
        <p:txBody>
          <a:bodyPr wrap="none" anchor="t" anchorCtr="0">
            <a:spAutoFit/>
          </a:bodyPr>
          <a:p>
            <a:pPr>
              <a:buFont typeface="Arial" panose="020B0604020202020204" pitchFamily="34" charset="0"/>
            </a:pPr>
            <a:r>
              <a:rPr lang="zh-CN" altLang="en-US" sz="2800" b="1">
                <a:latin typeface="Tahoma" panose="020B0604030504040204" pitchFamily="34" charset="0"/>
              </a:rPr>
              <a:t>水资源和能源紧缺。</a:t>
            </a:r>
            <a:r>
              <a:rPr lang="zh-CN" altLang="en-US" sz="2800">
                <a:latin typeface="Tahoma" panose="020B0604030504040204" pitchFamily="34" charset="0"/>
              </a:rPr>
              <a:t> </a:t>
            </a:r>
            <a:endParaRPr lang="zh-CN" altLang="en-US" sz="2800">
              <a:latin typeface="Tahoma" panose="020B0604030504040204" pitchFamily="34" charset="0"/>
            </a:endParaRPr>
          </a:p>
        </p:txBody>
      </p:sp>
      <p:sp>
        <p:nvSpPr>
          <p:cNvPr id="534537" name="矩形 534536"/>
          <p:cNvSpPr/>
          <p:nvPr/>
        </p:nvSpPr>
        <p:spPr>
          <a:xfrm>
            <a:off x="2209800" y="1625600"/>
            <a:ext cx="6970713" cy="476250"/>
          </a:xfrm>
          <a:prstGeom prst="rect">
            <a:avLst/>
          </a:prstGeom>
          <a:noFill/>
          <a:ln w="9525">
            <a:noFill/>
          </a:ln>
        </p:spPr>
        <p:txBody>
          <a:bodyPr wrap="none" anchor="t" anchorCtr="0">
            <a:spAutoFit/>
          </a:bodyPr>
          <a:p>
            <a:pPr>
              <a:lnSpc>
                <a:spcPct val="90000"/>
              </a:lnSpc>
              <a:buFont typeface="Arial" panose="020B0604020202020204" pitchFamily="34" charset="0"/>
            </a:pPr>
            <a:r>
              <a:rPr lang="zh-CN" altLang="en-US" sz="2800" b="1">
                <a:solidFill>
                  <a:schemeClr val="tx2"/>
                </a:solidFill>
                <a:latin typeface="Tahoma" panose="020B0604030504040204" pitchFamily="34" charset="0"/>
              </a:rPr>
              <a:t>钢铁、石油化工、机械、航空、纺织食品等</a:t>
            </a:r>
            <a:endParaRPr lang="zh-CN" altLang="en-US" sz="2800" b="1">
              <a:solidFill>
                <a:schemeClr val="tx2"/>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34531"/>
                                        </p:tgtEl>
                                        <p:attrNameLst>
                                          <p:attrName>style.visibility</p:attrName>
                                        </p:attrNameLst>
                                      </p:cBhvr>
                                      <p:to>
                                        <p:strVal val="visible"/>
                                      </p:to>
                                    </p:set>
                                    <p:animEffect transition="in" filter="checkerboard(across)">
                                      <p:cBhvr>
                                        <p:cTn id="7" dur="500"/>
                                        <p:tgtEl>
                                          <p:spTgt spid="5345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4533"/>
                                        </p:tgtEl>
                                        <p:attrNameLst>
                                          <p:attrName>style.visibility</p:attrName>
                                        </p:attrNameLst>
                                      </p:cBhvr>
                                      <p:to>
                                        <p:strVal val="visible"/>
                                      </p:to>
                                    </p:set>
                                    <p:animEffect transition="in" filter="dissolve">
                                      <p:cBhvr>
                                        <p:cTn id="12" dur="500"/>
                                        <p:tgtEl>
                                          <p:spTgt spid="5345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4534"/>
                                        </p:tgtEl>
                                        <p:attrNameLst>
                                          <p:attrName>style.visibility</p:attrName>
                                        </p:attrNameLst>
                                      </p:cBhvr>
                                      <p:to>
                                        <p:strVal val="visible"/>
                                      </p:to>
                                    </p:set>
                                    <p:animEffect transition="in" filter="dissolve">
                                      <p:cBhvr>
                                        <p:cTn id="17" dur="500"/>
                                        <p:tgtEl>
                                          <p:spTgt spid="5345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4535"/>
                                        </p:tgtEl>
                                        <p:attrNameLst>
                                          <p:attrName>style.visibility</p:attrName>
                                        </p:attrNameLst>
                                      </p:cBhvr>
                                      <p:to>
                                        <p:strVal val="visible"/>
                                      </p:to>
                                    </p:set>
                                    <p:animEffect transition="in" filter="dissolve">
                                      <p:cBhvr>
                                        <p:cTn id="22" dur="500"/>
                                        <p:tgtEl>
                                          <p:spTgt spid="53453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4536"/>
                                        </p:tgtEl>
                                        <p:attrNameLst>
                                          <p:attrName>style.visibility</p:attrName>
                                        </p:attrNameLst>
                                      </p:cBhvr>
                                      <p:to>
                                        <p:strVal val="visible"/>
                                      </p:to>
                                    </p:set>
                                    <p:animEffect transition="in" filter="dissolve">
                                      <p:cBhvr>
                                        <p:cTn id="27" dur="500"/>
                                        <p:tgtEl>
                                          <p:spTgt spid="5345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34537"/>
                                        </p:tgtEl>
                                        <p:attrNameLst>
                                          <p:attrName>style.visibility</p:attrName>
                                        </p:attrNameLst>
                                      </p:cBhvr>
                                      <p:to>
                                        <p:strVal val="visible"/>
                                      </p:to>
                                    </p:set>
                                    <p:animEffect transition="in" filter="dissolve">
                                      <p:cBhvr>
                                        <p:cTn id="32" dur="500"/>
                                        <p:tgtEl>
                                          <p:spTgt spid="534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ldLvl="0" animBg="1"/>
      <p:bldP spid="534533" grpId="0"/>
      <p:bldP spid="534534" grpId="0"/>
      <p:bldP spid="534535" grpId="0"/>
      <p:bldP spid="534536" grpId="0"/>
      <p:bldP spid="5345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5554" name="Picture 14" descr="4651a712a75a86ddc3fd789e"/>
          <p:cNvPicPr>
            <a:picLocks noChangeAspect="1"/>
          </p:cNvPicPr>
          <p:nvPr/>
        </p:nvPicPr>
        <p:blipFill>
          <a:blip r:embed="rId3"/>
          <a:srcRect b="6488"/>
          <a:stretch>
            <a:fillRect/>
          </a:stretch>
        </p:blipFill>
        <p:spPr>
          <a:xfrm>
            <a:off x="0" y="50800"/>
            <a:ext cx="9144000" cy="6762750"/>
          </a:xfrm>
          <a:prstGeom prst="rect">
            <a:avLst/>
          </a:prstGeom>
          <a:noFill/>
          <a:ln w="9525">
            <a:noFill/>
          </a:ln>
        </p:spPr>
      </p:pic>
      <p:sp>
        <p:nvSpPr>
          <p:cNvPr id="535555" name="Rectangle 2"/>
          <p:cNvSpPr>
            <a:spLocks noGrp="1"/>
          </p:cNvSpPr>
          <p:nvPr>
            <p:ph type="title" idx="4294967295"/>
          </p:nvPr>
        </p:nvSpPr>
        <p:spPr>
          <a:xfrm>
            <a:off x="1619250" y="-242887"/>
            <a:ext cx="5329238" cy="1143000"/>
          </a:xfrm>
        </p:spPr>
        <p:txBody>
          <a:bodyPr vert="horz" wrap="square" anchor="ctr" anchorCtr="0"/>
          <a:p>
            <a:r>
              <a:rPr lang="zh-CN" altLang="en-US" b="1">
                <a:solidFill>
                  <a:srgbClr val="FF0000"/>
                </a:solidFill>
                <a:ea typeface="隶书" panose="02010509060101010101" pitchFamily="49" charset="-122"/>
              </a:rPr>
              <a:t>沪宁杭工业基地</a:t>
            </a:r>
            <a:endParaRPr lang="zh-CN" altLang="en-US" b="1">
              <a:solidFill>
                <a:srgbClr val="FF0000"/>
              </a:solidFill>
              <a:ea typeface="隶书" panose="02010509060101010101" pitchFamily="49" charset="-122"/>
            </a:endParaRPr>
          </a:p>
        </p:txBody>
      </p:sp>
      <p:sp>
        <p:nvSpPr>
          <p:cNvPr id="535556" name="Text Box 6"/>
          <p:cNvSpPr txBox="1"/>
          <p:nvPr/>
        </p:nvSpPr>
        <p:spPr>
          <a:xfrm>
            <a:off x="395288" y="2924175"/>
            <a:ext cx="8353425" cy="366713"/>
          </a:xfrm>
          <a:prstGeom prst="rect">
            <a:avLst/>
          </a:prstGeom>
          <a:noFill/>
          <a:ln w="9525">
            <a:noFill/>
          </a:ln>
        </p:spPr>
        <p:txBody>
          <a:bodyPr>
            <a:spAutoFit/>
          </a:bodyPr>
          <a:p>
            <a:pPr>
              <a:spcBef>
                <a:spcPct val="50000"/>
              </a:spcBef>
              <a:buFont typeface="Arial" panose="020B0604020202020204" pitchFamily="34" charset="0"/>
            </a:pPr>
            <a:endParaRPr sz="2400" dirty="0">
              <a:latin typeface="Tahoma" panose="020B0604030504040204" pitchFamily="34" charset="0"/>
            </a:endParaRPr>
          </a:p>
        </p:txBody>
      </p:sp>
      <p:sp>
        <p:nvSpPr>
          <p:cNvPr id="535561" name="矩形 535560"/>
          <p:cNvSpPr/>
          <p:nvPr/>
        </p:nvSpPr>
        <p:spPr>
          <a:xfrm>
            <a:off x="457200" y="5805488"/>
            <a:ext cx="6970713" cy="519112"/>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2800" b="1">
                <a:solidFill>
                  <a:srgbClr val="FF3300"/>
                </a:solidFill>
                <a:latin typeface="Tahoma" panose="020B0604030504040204" pitchFamily="34" charset="0"/>
              </a:rPr>
              <a:t>能源</a:t>
            </a:r>
            <a:r>
              <a:rPr lang="zh-CN" altLang="en-US" sz="2800" b="1">
                <a:latin typeface="Tahoma" panose="020B0604030504040204" pitchFamily="34" charset="0"/>
              </a:rPr>
              <a:t>和</a:t>
            </a:r>
            <a:r>
              <a:rPr lang="zh-CN" altLang="en-US" sz="2800" b="1">
                <a:solidFill>
                  <a:srgbClr val="FF3300"/>
                </a:solidFill>
                <a:latin typeface="Tahoma" panose="020B0604030504040204" pitchFamily="34" charset="0"/>
              </a:rPr>
              <a:t>矿产</a:t>
            </a:r>
            <a:r>
              <a:rPr lang="zh-CN" altLang="en-US" sz="2800" b="1">
                <a:latin typeface="Tahoma" panose="020B0604030504040204" pitchFamily="34" charset="0"/>
              </a:rPr>
              <a:t>不足；土地资源紧缺；环境污染</a:t>
            </a:r>
            <a:endParaRPr lang="zh-CN" altLang="en-US" sz="2800" b="1">
              <a:latin typeface="Tahoma" panose="020B0604030504040204"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5561"/>
                                        </p:tgtEl>
                                        <p:attrNameLst>
                                          <p:attrName>style.visibility</p:attrName>
                                        </p:attrNameLst>
                                      </p:cBhvr>
                                      <p:to>
                                        <p:strVal val="visible"/>
                                      </p:to>
                                    </p:set>
                                    <p:animEffect transition="in" filter="blinds(horizontal)">
                                      <p:cBhvr>
                                        <p:cTn id="7" dur="500"/>
                                        <p:tgtEl>
                                          <p:spTgt spid="53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5554" name="Picture 14" descr="4651a712a75a86ddc3fd789e"/>
          <p:cNvPicPr>
            <a:picLocks noChangeAspect="1"/>
          </p:cNvPicPr>
          <p:nvPr/>
        </p:nvPicPr>
        <p:blipFill>
          <a:blip r:embed="rId3"/>
          <a:srcRect b="6488"/>
          <a:stretch>
            <a:fillRect/>
          </a:stretch>
        </p:blipFill>
        <p:spPr>
          <a:xfrm>
            <a:off x="0" y="50800"/>
            <a:ext cx="9144000" cy="6762750"/>
          </a:xfrm>
          <a:prstGeom prst="rect">
            <a:avLst/>
          </a:prstGeom>
          <a:noFill/>
          <a:ln w="9525">
            <a:noFill/>
          </a:ln>
        </p:spPr>
      </p:pic>
      <p:sp>
        <p:nvSpPr>
          <p:cNvPr id="535555" name="Rectangle 2"/>
          <p:cNvSpPr>
            <a:spLocks noGrp="1"/>
          </p:cNvSpPr>
          <p:nvPr>
            <p:ph type="title" idx="4294967295"/>
          </p:nvPr>
        </p:nvSpPr>
        <p:spPr>
          <a:xfrm>
            <a:off x="1619250" y="-242887"/>
            <a:ext cx="5329238" cy="1143000"/>
          </a:xfrm>
        </p:spPr>
        <p:txBody>
          <a:bodyPr vert="horz" wrap="square" anchor="ctr" anchorCtr="0"/>
          <a:p>
            <a:r>
              <a:rPr lang="zh-CN" altLang="en-US" b="1">
                <a:solidFill>
                  <a:srgbClr val="FF0000"/>
                </a:solidFill>
                <a:ea typeface="隶书" panose="02010509060101010101" pitchFamily="49" charset="-122"/>
              </a:rPr>
              <a:t>沪宁杭工业基地</a:t>
            </a:r>
            <a:endParaRPr lang="zh-CN" altLang="en-US" b="1">
              <a:solidFill>
                <a:srgbClr val="FF0000"/>
              </a:solidFill>
              <a:ea typeface="隶书" panose="02010509060101010101" pitchFamily="49" charset="-122"/>
            </a:endParaRPr>
          </a:p>
        </p:txBody>
      </p:sp>
      <p:sp>
        <p:nvSpPr>
          <p:cNvPr id="535556" name="Text Box 6"/>
          <p:cNvSpPr txBox="1"/>
          <p:nvPr/>
        </p:nvSpPr>
        <p:spPr>
          <a:xfrm>
            <a:off x="395288" y="2924175"/>
            <a:ext cx="8353425" cy="366713"/>
          </a:xfrm>
          <a:prstGeom prst="rect">
            <a:avLst/>
          </a:prstGeom>
          <a:noFill/>
          <a:ln w="9525">
            <a:noFill/>
          </a:ln>
        </p:spPr>
        <p:txBody>
          <a:bodyPr>
            <a:spAutoFit/>
          </a:bodyPr>
          <a:p>
            <a:pPr>
              <a:spcBef>
                <a:spcPct val="50000"/>
              </a:spcBef>
              <a:buFont typeface="Arial" panose="020B0604020202020204" pitchFamily="34" charset="0"/>
            </a:pPr>
            <a:endParaRPr sz="2400" dirty="0">
              <a:latin typeface="Tahoma" panose="020B0604030504040204" pitchFamily="34" charset="0"/>
            </a:endParaRPr>
          </a:p>
        </p:txBody>
      </p:sp>
      <p:sp>
        <p:nvSpPr>
          <p:cNvPr id="535557" name="Text Box 13"/>
          <p:cNvSpPr txBox="1"/>
          <p:nvPr/>
        </p:nvSpPr>
        <p:spPr>
          <a:xfrm>
            <a:off x="179388" y="890588"/>
            <a:ext cx="8964612" cy="5462587"/>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p>
            <a:pPr>
              <a:spcBef>
                <a:spcPct val="0"/>
              </a:spcBef>
              <a:buFont typeface="Arial" panose="020B0604020202020204" pitchFamily="34" charset="0"/>
            </a:pPr>
            <a:r>
              <a:rPr lang="en-US" altLang="zh-CN" sz="3200" b="1">
                <a:latin typeface="Tahoma" panose="020B0604030504040204" pitchFamily="34" charset="0"/>
              </a:rPr>
              <a:t>1</a:t>
            </a:r>
            <a:r>
              <a:rPr lang="zh-CN" altLang="en-US" sz="3200" b="1">
                <a:latin typeface="Tahoma" panose="020B0604030504040204" pitchFamily="34" charset="0"/>
              </a:rPr>
              <a:t>．</a:t>
            </a:r>
            <a:r>
              <a:rPr lang="zh-CN" altLang="en-US" sz="3200" b="1">
                <a:latin typeface="Tahoma" panose="020B0604030504040204" pitchFamily="34" charset="0"/>
                <a:ea typeface="黑体" panose="02010609060101010101" pitchFamily="49" charset="-122"/>
              </a:rPr>
              <a:t>工业中心：</a:t>
            </a:r>
            <a:endParaRPr lang="zh-CN" altLang="en-US" sz="3200" b="1">
              <a:latin typeface="Tahoma" panose="020B0604030504040204" pitchFamily="34" charset="0"/>
              <a:ea typeface="黑体" panose="02010609060101010101" pitchFamily="49" charset="-122"/>
            </a:endParaRPr>
          </a:p>
          <a:p>
            <a:pPr>
              <a:spcBef>
                <a:spcPct val="0"/>
              </a:spcBef>
              <a:buFont typeface="Arial" panose="020B0604020202020204" pitchFamily="34" charset="0"/>
            </a:pPr>
            <a:endParaRPr lang="zh-CN" altLang="en-US" sz="3200" b="1">
              <a:solidFill>
                <a:srgbClr val="FF0000"/>
              </a:solidFill>
              <a:latin typeface="Tahoma" panose="020B0604030504040204" pitchFamily="34" charset="0"/>
              <a:ea typeface="黑体" panose="02010609060101010101" pitchFamily="49" charset="-122"/>
            </a:endParaRPr>
          </a:p>
          <a:p>
            <a:pPr>
              <a:spcBef>
                <a:spcPct val="0"/>
              </a:spcBef>
              <a:buFont typeface="Arial" panose="020B0604020202020204" pitchFamily="34" charset="0"/>
            </a:pPr>
            <a:r>
              <a:rPr lang="en-US" altLang="zh-CN" sz="3200" b="1">
                <a:latin typeface="Tahoma" panose="020B0604030504040204" pitchFamily="34" charset="0"/>
              </a:rPr>
              <a:t>2</a:t>
            </a:r>
            <a:r>
              <a:rPr lang="zh-CN" altLang="en-US" sz="3200" b="1">
                <a:latin typeface="Tahoma" panose="020B0604030504040204" pitchFamily="34" charset="0"/>
              </a:rPr>
              <a:t>．</a:t>
            </a:r>
            <a:r>
              <a:rPr lang="zh-CN" altLang="en-US" sz="3200" b="1">
                <a:latin typeface="Tahoma" panose="020B0604030504040204" pitchFamily="34" charset="0"/>
                <a:ea typeface="黑体" panose="02010609060101010101" pitchFamily="49" charset="-122"/>
              </a:rPr>
              <a:t>地位：</a:t>
            </a:r>
            <a:endParaRPr lang="zh-CN" altLang="en-US" sz="3200" b="1">
              <a:latin typeface="Tahoma" panose="020B0604030504040204" pitchFamily="34" charset="0"/>
              <a:ea typeface="黑体" panose="02010609060101010101" pitchFamily="49" charset="-122"/>
            </a:endParaRPr>
          </a:p>
          <a:p>
            <a:pPr>
              <a:spcBef>
                <a:spcPct val="0"/>
              </a:spcBef>
              <a:buFont typeface="Arial" panose="020B0604020202020204" pitchFamily="34" charset="0"/>
            </a:pPr>
            <a:endParaRPr lang="zh-CN" altLang="en-US" sz="3200" b="1">
              <a:latin typeface="Tahoma" panose="020B0604030504040204" pitchFamily="34" charset="0"/>
              <a:ea typeface="黑体" panose="02010609060101010101" pitchFamily="49" charset="-122"/>
            </a:endParaRPr>
          </a:p>
          <a:p>
            <a:pPr>
              <a:spcBef>
                <a:spcPct val="0"/>
              </a:spcBef>
              <a:buFont typeface="Arial" panose="020B0604020202020204" pitchFamily="34" charset="0"/>
            </a:pPr>
            <a:endParaRPr lang="zh-CN" altLang="en-US" sz="3200" b="1">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3.</a:t>
            </a:r>
            <a:r>
              <a:rPr lang="zh-CN" altLang="en-US" sz="3200" b="1">
                <a:solidFill>
                  <a:srgbClr val="FF0000"/>
                </a:solidFill>
                <a:latin typeface="黑体" panose="02010609060101010101" pitchFamily="49" charset="-122"/>
                <a:ea typeface="黑体" panose="02010609060101010101" pitchFamily="49" charset="-122"/>
              </a:rPr>
              <a:t>发展条件：</a:t>
            </a:r>
            <a:endParaRPr lang="zh-CN" altLang="en-US" sz="3200" b="1">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endParaRPr lang="zh-CN" altLang="en-US" sz="3200" b="1">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endParaRPr lang="zh-CN" altLang="en-US" sz="3200" b="1">
              <a:solidFill>
                <a:srgbClr val="FF0000"/>
              </a:solidFill>
              <a:latin typeface="黑体" panose="02010609060101010101" pitchFamily="49" charset="-122"/>
              <a:ea typeface="黑体" panose="02010609060101010101" pitchFamily="49" charset="-122"/>
            </a:endParaRPr>
          </a:p>
          <a:p>
            <a:pPr>
              <a:spcBef>
                <a:spcPct val="0"/>
              </a:spcBef>
              <a:buFont typeface="Arial" panose="020B0604020202020204" pitchFamily="34" charset="0"/>
            </a:pPr>
            <a:endParaRPr lang="zh-CN" altLang="en-US" sz="3200" b="1">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4.</a:t>
            </a:r>
            <a:r>
              <a:rPr lang="zh-CN" altLang="en-US" sz="3200" b="1">
                <a:solidFill>
                  <a:srgbClr val="FF0000"/>
                </a:solidFill>
                <a:latin typeface="黑体" panose="02010609060101010101" pitchFamily="49" charset="-122"/>
                <a:ea typeface="黑体" panose="02010609060101010101" pitchFamily="49" charset="-122"/>
              </a:rPr>
              <a:t>问题：</a:t>
            </a:r>
            <a:endParaRPr lang="zh-CN" altLang="en-US" sz="3200" b="1">
              <a:latin typeface="Tahoma" panose="020B0604030504040204" pitchFamily="34" charset="0"/>
            </a:endParaRPr>
          </a:p>
          <a:p>
            <a:pPr>
              <a:spcBef>
                <a:spcPct val="0"/>
              </a:spcBef>
              <a:buFont typeface="Arial" panose="020B0604020202020204" pitchFamily="34" charset="0"/>
            </a:pPr>
            <a:endParaRPr lang="zh-CN" altLang="en-US" sz="3200" b="1">
              <a:latin typeface="Tahoma" panose="020B0604030504040204" pitchFamily="34" charset="0"/>
            </a:endParaRPr>
          </a:p>
        </p:txBody>
      </p:sp>
      <p:sp>
        <p:nvSpPr>
          <p:cNvPr id="535558" name="矩形 535557"/>
          <p:cNvSpPr/>
          <p:nvPr/>
        </p:nvSpPr>
        <p:spPr>
          <a:xfrm>
            <a:off x="2819400" y="838200"/>
            <a:ext cx="6229350" cy="1066800"/>
          </a:xfrm>
          <a:prstGeom prst="rect">
            <a:avLst/>
          </a:prstGeom>
          <a:noFill/>
          <a:ln w="9525">
            <a:noFill/>
          </a:ln>
        </p:spPr>
        <p:txBody>
          <a:bodyPr>
            <a:spAutoFit/>
          </a:bodyPr>
          <a:p>
            <a:pPr>
              <a:spcBef>
                <a:spcPct val="0"/>
              </a:spcBef>
              <a:buFont typeface="Arial" panose="020B0604020202020204" pitchFamily="34" charset="0"/>
            </a:pPr>
            <a:r>
              <a:rPr lang="zh-CN" altLang="en-US" sz="3200" b="1">
                <a:latin typeface="Tahoma" panose="020B0604030504040204" pitchFamily="34" charset="0"/>
              </a:rPr>
              <a:t>以上海、南京、杭州为中心，包括苏州、无锡、常州等</a:t>
            </a:r>
            <a:endParaRPr lang="zh-CN" altLang="en-US" sz="3200" b="1">
              <a:latin typeface="Tahoma" panose="020B0604030504040204" pitchFamily="34" charset="0"/>
            </a:endParaRPr>
          </a:p>
        </p:txBody>
      </p:sp>
      <p:sp>
        <p:nvSpPr>
          <p:cNvPr id="535559" name="矩形 535558"/>
          <p:cNvSpPr/>
          <p:nvPr/>
        </p:nvSpPr>
        <p:spPr>
          <a:xfrm>
            <a:off x="152400" y="4038600"/>
            <a:ext cx="8826500" cy="1066800"/>
          </a:xfrm>
          <a:prstGeom prst="rect">
            <a:avLst/>
          </a:prstGeom>
          <a:noFill/>
          <a:ln w="9525">
            <a:noFill/>
          </a:ln>
        </p:spPr>
        <p:txBody>
          <a:bodyPr>
            <a:spAutoFit/>
          </a:bodyPr>
          <a:p>
            <a:pPr>
              <a:spcBef>
                <a:spcPct val="0"/>
              </a:spcBef>
              <a:buFont typeface="Arial" panose="020B0604020202020204" pitchFamily="34" charset="0"/>
            </a:pPr>
            <a:r>
              <a:rPr lang="zh-CN" altLang="en-US" sz="3200" b="1">
                <a:latin typeface="Tahoma" panose="020B0604030504040204" pitchFamily="34" charset="0"/>
                <a:ea typeface="楷体" panose="02010609060101010101" pitchFamily="49" charset="-122"/>
              </a:rPr>
              <a:t>地理位置优越，腹地广大；交通便利；劳动力丰富素质高；工农业基础好；自然条件优越。</a:t>
            </a:r>
            <a:endParaRPr lang="zh-CN" altLang="en-US" sz="3200" b="1">
              <a:latin typeface="Tahoma" panose="020B0604030504040204" pitchFamily="34" charset="0"/>
              <a:ea typeface="楷体" panose="02010609060101010101" pitchFamily="49" charset="-122"/>
            </a:endParaRPr>
          </a:p>
        </p:txBody>
      </p:sp>
      <p:sp>
        <p:nvSpPr>
          <p:cNvPr id="535560" name="矩形 535559"/>
          <p:cNvSpPr/>
          <p:nvPr/>
        </p:nvSpPr>
        <p:spPr>
          <a:xfrm>
            <a:off x="373063" y="2438400"/>
            <a:ext cx="8389937" cy="946150"/>
          </a:xfrm>
          <a:prstGeom prst="rect">
            <a:avLst/>
          </a:prstGeom>
          <a:noFill/>
          <a:ln w="9525">
            <a:noFill/>
          </a:ln>
        </p:spPr>
        <p:txBody>
          <a:bodyPr>
            <a:spAutoFit/>
          </a:bodyPr>
          <a:p>
            <a:pPr>
              <a:spcBef>
                <a:spcPct val="0"/>
              </a:spcBef>
              <a:buFont typeface="Arial" panose="020B0604020202020204" pitchFamily="34" charset="0"/>
            </a:pPr>
            <a:r>
              <a:rPr lang="zh-CN" altLang="en-US" sz="2800" b="1">
                <a:latin typeface="Tahoma" panose="020B0604030504040204" pitchFamily="34" charset="0"/>
                <a:ea typeface="楷体" panose="02010609060101010101" pitchFamily="49" charset="-122"/>
              </a:rPr>
              <a:t>我国规模最大、结构最完整、技术水平和效益最高的综合性大型工业基地。</a:t>
            </a:r>
            <a:endParaRPr lang="zh-CN" altLang="en-US" sz="2800" b="1">
              <a:latin typeface="Tahoma" panose="020B0604030504040204" pitchFamily="34" charset="0"/>
              <a:ea typeface="楷体" panose="02010609060101010101" pitchFamily="49" charset="-122"/>
            </a:endParaRPr>
          </a:p>
        </p:txBody>
      </p:sp>
      <p:sp>
        <p:nvSpPr>
          <p:cNvPr id="535561" name="矩形 535560"/>
          <p:cNvSpPr/>
          <p:nvPr/>
        </p:nvSpPr>
        <p:spPr>
          <a:xfrm>
            <a:off x="457200" y="5805488"/>
            <a:ext cx="6970713" cy="519112"/>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2800" b="1">
                <a:solidFill>
                  <a:srgbClr val="FF3300"/>
                </a:solidFill>
                <a:latin typeface="Tahoma" panose="020B0604030504040204" pitchFamily="34" charset="0"/>
              </a:rPr>
              <a:t>能源</a:t>
            </a:r>
            <a:r>
              <a:rPr lang="zh-CN" altLang="en-US" sz="2800" b="1">
                <a:latin typeface="Tahoma" panose="020B0604030504040204" pitchFamily="34" charset="0"/>
              </a:rPr>
              <a:t>和</a:t>
            </a:r>
            <a:r>
              <a:rPr lang="zh-CN" altLang="en-US" sz="2800" b="1">
                <a:solidFill>
                  <a:srgbClr val="FF3300"/>
                </a:solidFill>
                <a:latin typeface="Tahoma" panose="020B0604030504040204" pitchFamily="34" charset="0"/>
              </a:rPr>
              <a:t>矿产</a:t>
            </a:r>
            <a:r>
              <a:rPr lang="zh-CN" altLang="en-US" sz="2800" b="1">
                <a:latin typeface="Tahoma" panose="020B0604030504040204" pitchFamily="34" charset="0"/>
              </a:rPr>
              <a:t>不足；土地资源紧缺；环境污染</a:t>
            </a:r>
            <a:endParaRPr lang="zh-CN" altLang="en-US" sz="2800" b="1">
              <a:latin typeface="Tahoma" panose="020B0604030504040204"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35558"/>
                                        </p:tgtEl>
                                        <p:attrNameLst>
                                          <p:attrName>style.visibility</p:attrName>
                                        </p:attrNameLst>
                                      </p:cBhvr>
                                      <p:to>
                                        <p:strVal val="visible"/>
                                      </p:to>
                                    </p:set>
                                    <p:animEffect transition="in" filter="checkerboard(across)">
                                      <p:cBhvr>
                                        <p:cTn id="7" dur="500"/>
                                        <p:tgtEl>
                                          <p:spTgt spid="5355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35560"/>
                                        </p:tgtEl>
                                        <p:attrNameLst>
                                          <p:attrName>style.visibility</p:attrName>
                                        </p:attrNameLst>
                                      </p:cBhvr>
                                      <p:to>
                                        <p:strVal val="visible"/>
                                      </p:to>
                                    </p:set>
                                    <p:animEffect transition="in" filter="barn(inHorizontal)">
                                      <p:cBhvr>
                                        <p:cTn id="12" dur="500"/>
                                        <p:tgtEl>
                                          <p:spTgt spid="5355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5559"/>
                                        </p:tgtEl>
                                        <p:attrNameLst>
                                          <p:attrName>style.visibility</p:attrName>
                                        </p:attrNameLst>
                                      </p:cBhvr>
                                      <p:to>
                                        <p:strVal val="visible"/>
                                      </p:to>
                                    </p:set>
                                    <p:animEffect transition="in" filter="dissolve">
                                      <p:cBhvr>
                                        <p:cTn id="17" dur="500"/>
                                        <p:tgtEl>
                                          <p:spTgt spid="5355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5561"/>
                                        </p:tgtEl>
                                        <p:attrNameLst>
                                          <p:attrName>style.visibility</p:attrName>
                                        </p:attrNameLst>
                                      </p:cBhvr>
                                      <p:to>
                                        <p:strVal val="visible"/>
                                      </p:to>
                                    </p:set>
                                    <p:animEffect transition="in" filter="blinds(horizontal)">
                                      <p:cBhvr>
                                        <p:cTn id="22" dur="500"/>
                                        <p:tgtEl>
                                          <p:spTgt spid="53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8" grpId="0"/>
      <p:bldP spid="535559" grpId="0"/>
      <p:bldP spid="535560" grpId="0"/>
      <p:bldP spid="5355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一、工业的出现和初期发展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8915" name="文本占位符 38914"/>
          <p:cNvSpPr>
            <a:spLocks noGrp="1"/>
          </p:cNvSpPr>
          <p:nvPr>
            <p:custDataLst>
              <p:tags r:id="rId3"/>
            </p:custDataLst>
          </p:nvPr>
        </p:nvSpPr>
        <p:spPr>
          <a:xfrm>
            <a:off x="1043940" y="1412875"/>
            <a:ext cx="7772400" cy="4114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buNone/>
            </a:pPr>
            <a:r>
              <a:rPr lang="zh-CN" altLang="en-US" dirty="0">
                <a:solidFill>
                  <a:srgbClr val="FF0000"/>
                </a:solidFill>
                <a:ea typeface="华文行楷" panose="02010800040101010101" pitchFamily="2" charset="-122"/>
              </a:rPr>
              <a:t>（一）科学前提与基础</a:t>
            </a:r>
            <a:endParaRPr lang="zh-CN" altLang="en-US" dirty="0">
              <a:solidFill>
                <a:srgbClr val="FF0000"/>
              </a:solidFill>
              <a:ea typeface="华文行楷" panose="02010800040101010101" pitchFamily="2" charset="-122"/>
            </a:endParaRPr>
          </a:p>
          <a:p>
            <a:pPr>
              <a:buNone/>
            </a:pPr>
            <a:endParaRPr lang="zh-CN" altLang="en-US" dirty="0">
              <a:solidFill>
                <a:srgbClr val="FF0000"/>
              </a:solidFill>
              <a:ea typeface="华文行楷" panose="02010800040101010101" pitchFamily="2" charset="-122"/>
            </a:endParaRPr>
          </a:p>
          <a:p>
            <a:pPr>
              <a:buNone/>
            </a:pPr>
            <a:r>
              <a:rPr lang="zh-CN" altLang="en-US" dirty="0">
                <a:solidFill>
                  <a:srgbClr val="FF0000"/>
                </a:solidFill>
                <a:ea typeface="华文行楷" panose="02010800040101010101" pitchFamily="2" charset="-122"/>
              </a:rPr>
              <a:t>（二）在英国出现工业革命的条件</a:t>
            </a:r>
            <a:endParaRPr lang="zh-CN" altLang="en-US" dirty="0">
              <a:solidFill>
                <a:srgbClr val="FF0000"/>
              </a:solidFill>
              <a:ea typeface="华文行楷" panose="02010800040101010101" pitchFamily="2" charset="-122"/>
            </a:endParaRPr>
          </a:p>
          <a:p>
            <a:pPr>
              <a:buNone/>
            </a:pPr>
            <a:endParaRPr lang="zh-CN" altLang="en-US" dirty="0">
              <a:solidFill>
                <a:srgbClr val="FF0000"/>
              </a:solidFill>
              <a:ea typeface="华文行楷" panose="02010800040101010101" pitchFamily="2" charset="-122"/>
            </a:endParaRPr>
          </a:p>
          <a:p>
            <a:pPr>
              <a:buNone/>
            </a:pPr>
            <a:r>
              <a:rPr lang="zh-CN" altLang="en-US" dirty="0">
                <a:solidFill>
                  <a:srgbClr val="FF0000"/>
                </a:solidFill>
                <a:ea typeface="华文行楷" panose="02010800040101010101" pitchFamily="2" charset="-122"/>
              </a:rPr>
              <a:t>（三）工业革命的产生与初期发展</a:t>
            </a:r>
            <a:endParaRPr lang="zh-CN" altLang="en-US">
              <a:ea typeface="华文行楷" panose="02010800040101010101" pitchFamily="2" charset="-122"/>
            </a:endParaRPr>
          </a:p>
          <a:p>
            <a:pPr>
              <a:buNone/>
            </a:pPr>
            <a:endParaRPr lang="zh-CN" altLang="en-US">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36578" name="Text Box 6"/>
          <p:cNvSpPr txBox="1"/>
          <p:nvPr/>
        </p:nvSpPr>
        <p:spPr>
          <a:xfrm>
            <a:off x="395288" y="2997200"/>
            <a:ext cx="8424862" cy="366713"/>
          </a:xfrm>
          <a:prstGeom prst="rect">
            <a:avLst/>
          </a:prstGeom>
          <a:noFill/>
          <a:ln w="9525">
            <a:noFill/>
          </a:ln>
        </p:spPr>
        <p:txBody>
          <a:bodyPr>
            <a:spAutoFit/>
          </a:bodyPr>
          <a:p>
            <a:pPr>
              <a:spcBef>
                <a:spcPct val="50000"/>
              </a:spcBef>
              <a:buFont typeface="Arial" panose="020B0604020202020204" pitchFamily="34" charset="0"/>
            </a:pPr>
            <a:endParaRPr sz="2400" dirty="0">
              <a:latin typeface="Tahoma" panose="020B0604030504040204" pitchFamily="34" charset="0"/>
            </a:endParaRPr>
          </a:p>
        </p:txBody>
      </p:sp>
      <p:sp>
        <p:nvSpPr>
          <p:cNvPr id="536579" name="Text Box 8"/>
          <p:cNvSpPr txBox="1"/>
          <p:nvPr/>
        </p:nvSpPr>
        <p:spPr>
          <a:xfrm>
            <a:off x="0" y="3124200"/>
            <a:ext cx="9036050" cy="3503613"/>
          </a:xfrm>
          <a:prstGeom prst="rect">
            <a:avLst/>
          </a:prstGeom>
          <a:solidFill>
            <a:schemeClr val="bg1"/>
          </a:solidFill>
          <a:ln w="9525">
            <a:noFill/>
          </a:ln>
        </p:spPr>
        <p:txBody>
          <a:bodyPr>
            <a:spAutoFit/>
          </a:bodyPr>
          <a:p>
            <a:pPr>
              <a:spcBef>
                <a:spcPct val="0"/>
              </a:spcBef>
              <a:buFont typeface="Arial" panose="020B0604020202020204" pitchFamily="34" charset="0"/>
            </a:pPr>
            <a:r>
              <a:rPr lang="en-US" altLang="zh-CN" sz="3200" b="1">
                <a:solidFill>
                  <a:srgbClr val="FF0000"/>
                </a:solidFill>
                <a:latin typeface="Tahoma" panose="020B0604030504040204" pitchFamily="34" charset="0"/>
              </a:rPr>
              <a:t>1</a:t>
            </a:r>
            <a:r>
              <a:rPr lang="zh-CN" altLang="en-US" sz="3200" b="1">
                <a:solidFill>
                  <a:srgbClr val="FF0000"/>
                </a:solidFill>
                <a:latin typeface="Tahoma" panose="020B0604030504040204" pitchFamily="34" charset="0"/>
              </a:rPr>
              <a:t>．</a:t>
            </a:r>
            <a:r>
              <a:rPr lang="zh-CN" altLang="en-US" sz="3200" b="1">
                <a:solidFill>
                  <a:srgbClr val="FF0000"/>
                </a:solidFill>
                <a:latin typeface="Tahoma" panose="020B0604030504040204" pitchFamily="34" charset="0"/>
                <a:ea typeface="黑体" panose="02010609060101010101" pitchFamily="49" charset="-122"/>
              </a:rPr>
              <a:t>工业中心：</a:t>
            </a:r>
            <a:r>
              <a:rPr lang="zh-CN" altLang="en-US" sz="3200" b="1">
                <a:latin typeface="Tahoma" panose="020B0604030504040204" pitchFamily="34" charset="0"/>
              </a:rPr>
              <a:t>广州、深圳、珠海为中心，包括珠江三角洲经济开放区各城镇。</a:t>
            </a:r>
            <a:endParaRPr lang="zh-CN" altLang="en-US" sz="3200" b="1">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Tahoma" panose="020B0604030504040204" pitchFamily="34" charset="0"/>
              </a:rPr>
              <a:t>2</a:t>
            </a:r>
            <a:r>
              <a:rPr lang="zh-CN" altLang="en-US" sz="3200" b="1">
                <a:solidFill>
                  <a:srgbClr val="FF0000"/>
                </a:solidFill>
                <a:latin typeface="Tahoma" panose="020B0604030504040204" pitchFamily="34" charset="0"/>
              </a:rPr>
              <a:t>．</a:t>
            </a:r>
            <a:r>
              <a:rPr lang="zh-CN" altLang="en-US" sz="3200" b="1">
                <a:solidFill>
                  <a:srgbClr val="FF0000"/>
                </a:solidFill>
                <a:latin typeface="Tahoma" panose="020B0604030504040204" pitchFamily="34" charset="0"/>
                <a:ea typeface="黑体" panose="02010609060101010101" pitchFamily="49" charset="-122"/>
              </a:rPr>
              <a:t>地位：</a:t>
            </a:r>
            <a:r>
              <a:rPr lang="zh-CN" altLang="en-US" sz="3200" b="1">
                <a:latin typeface="Tahoma" panose="020B0604030504040204" pitchFamily="34" charset="0"/>
              </a:rPr>
              <a:t>以轻工业为主的综合工业基地。</a:t>
            </a:r>
            <a:endParaRPr lang="zh-CN" altLang="en-US" sz="3200" b="1">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3.</a:t>
            </a:r>
            <a:r>
              <a:rPr lang="zh-CN" altLang="en-US" sz="3200" b="1">
                <a:solidFill>
                  <a:srgbClr val="FF0000"/>
                </a:solidFill>
                <a:latin typeface="黑体" panose="02010609060101010101" pitchFamily="49" charset="-122"/>
                <a:ea typeface="黑体" panose="02010609060101010101" pitchFamily="49" charset="-122"/>
              </a:rPr>
              <a:t>发展条件：</a:t>
            </a:r>
            <a:r>
              <a:rPr lang="zh-CN" altLang="en-US" sz="3200" b="1">
                <a:solidFill>
                  <a:srgbClr val="0066FF"/>
                </a:solidFill>
                <a:latin typeface="黑体" panose="02010609060101010101" pitchFamily="49" charset="-122"/>
                <a:ea typeface="黑体" panose="02010609060101010101" pitchFamily="49" charset="-122"/>
              </a:rPr>
              <a:t>靠近港、澳、台和东南亚，便于引进外资、技术和管理方法；</a:t>
            </a:r>
            <a:r>
              <a:rPr lang="zh-CN" altLang="en-US" sz="3200" b="1">
                <a:latin typeface="Tahoma" panose="020B0604030504040204" pitchFamily="34" charset="0"/>
              </a:rPr>
              <a:t>自然条件优越；海陆交通便利；劳动力丰富。</a:t>
            </a:r>
            <a:endParaRPr lang="zh-CN" altLang="en-US" sz="3200" b="1">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黑体" panose="02010609060101010101" pitchFamily="49" charset="-122"/>
                <a:ea typeface="黑体" panose="02010609060101010101" pitchFamily="49" charset="-122"/>
              </a:rPr>
              <a:t>4.</a:t>
            </a:r>
            <a:r>
              <a:rPr lang="zh-CN" altLang="en-US" sz="3200" b="1">
                <a:solidFill>
                  <a:srgbClr val="FF0000"/>
                </a:solidFill>
                <a:latin typeface="黑体" panose="02010609060101010101" pitchFamily="49" charset="-122"/>
                <a:ea typeface="黑体" panose="02010609060101010101" pitchFamily="49" charset="-122"/>
              </a:rPr>
              <a:t>问题：</a:t>
            </a:r>
            <a:r>
              <a:rPr lang="zh-CN" altLang="en-US" sz="2800" b="1">
                <a:solidFill>
                  <a:srgbClr val="0066FF"/>
                </a:solidFill>
                <a:latin typeface="Tahoma" panose="020B0604030504040204" pitchFamily="34" charset="0"/>
              </a:rPr>
              <a:t>能源、矿产缺乏</a:t>
            </a:r>
            <a:endParaRPr lang="zh-CN" altLang="en-US" sz="2800" b="1">
              <a:solidFill>
                <a:srgbClr val="0066FF"/>
              </a:solidFill>
              <a:latin typeface="Tahoma" panose="020B0604030504040204" pitchFamily="34" charset="0"/>
            </a:endParaRPr>
          </a:p>
        </p:txBody>
      </p:sp>
      <p:sp>
        <p:nvSpPr>
          <p:cNvPr id="536580" name="Rectangle 9"/>
          <p:cNvSpPr/>
          <p:nvPr/>
        </p:nvSpPr>
        <p:spPr>
          <a:xfrm>
            <a:off x="1619250" y="-242887"/>
            <a:ext cx="5329238"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400" b="1">
                <a:solidFill>
                  <a:srgbClr val="FF0000"/>
                </a:solidFill>
                <a:latin typeface="Tahoma" panose="020B0604030504040204" pitchFamily="34" charset="0"/>
                <a:ea typeface="隶书" panose="02010509060101010101" pitchFamily="49" charset="-122"/>
              </a:rPr>
              <a:t>珠三角工业基地</a:t>
            </a:r>
            <a:endParaRPr lang="zh-CN" altLang="en-US" sz="4400" b="1">
              <a:solidFill>
                <a:srgbClr val="FF0000"/>
              </a:solidFill>
              <a:latin typeface="Tahoma" panose="020B0604030504040204" pitchFamily="34" charset="0"/>
              <a:ea typeface="隶书" panose="02010509060101010101" pitchFamily="49" charset="-122"/>
            </a:endParaRPr>
          </a:p>
        </p:txBody>
      </p:sp>
      <p:pic>
        <p:nvPicPr>
          <p:cNvPr id="536581" name="图片 536580" descr="珠江三角洲工业"/>
          <p:cNvPicPr>
            <a:picLocks noChangeAspect="1"/>
          </p:cNvPicPr>
          <p:nvPr/>
        </p:nvPicPr>
        <p:blipFill>
          <a:blip r:embed="rId3"/>
          <a:stretch>
            <a:fillRect/>
          </a:stretch>
        </p:blipFill>
        <p:spPr>
          <a:xfrm>
            <a:off x="0" y="0"/>
            <a:ext cx="9144000" cy="31416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536579"/>
                                        </p:tgtEl>
                                        <p:attrNameLst>
                                          <p:attrName>style.visibility</p:attrName>
                                        </p:attrNameLst>
                                      </p:cBhvr>
                                      <p:to>
                                        <p:strVal val="visible"/>
                                      </p:to>
                                    </p:set>
                                    <p:animEffect transition="in" filter="checkerboard(down)">
                                      <p:cBhvr>
                                        <p:cTn id="7" dur="500"/>
                                        <p:tgtEl>
                                          <p:spTgt spid="536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40674" name="图片 540673" descr="中国沿海工业地带">
            <a:hlinkClick r:id="rId3" action="ppaction://hlinkfile"/>
          </p:cNvPr>
          <p:cNvPicPr>
            <a:picLocks noChangeAspect="1"/>
          </p:cNvPicPr>
          <p:nvPr/>
        </p:nvPicPr>
        <p:blipFill>
          <a:blip r:embed="rId4"/>
          <a:stretch>
            <a:fillRect/>
          </a:stretch>
        </p:blipFill>
        <p:spPr>
          <a:xfrm>
            <a:off x="0" y="0"/>
            <a:ext cx="4865688" cy="6858000"/>
          </a:xfrm>
          <a:prstGeom prst="rect">
            <a:avLst/>
          </a:prstGeom>
          <a:noFill/>
          <a:ln w="9525">
            <a:noFill/>
          </a:ln>
        </p:spPr>
      </p:pic>
      <p:sp>
        <p:nvSpPr>
          <p:cNvPr id="540675" name="文本框 540674"/>
          <p:cNvSpPr txBox="1"/>
          <p:nvPr/>
        </p:nvSpPr>
        <p:spPr>
          <a:xfrm>
            <a:off x="4859338" y="60325"/>
            <a:ext cx="4284662" cy="6918325"/>
          </a:xfrm>
          <a:prstGeom prst="rect">
            <a:avLst/>
          </a:prstGeom>
          <a:noFill/>
          <a:ln w="9525">
            <a:noFill/>
          </a:ln>
        </p:spPr>
        <p:txBody>
          <a:bodyPr>
            <a:spAutoFit/>
          </a:bodyPr>
          <a:p>
            <a:pPr>
              <a:spcBef>
                <a:spcPct val="0"/>
              </a:spcBef>
              <a:buFont typeface="Arial" panose="020B0604020202020204" pitchFamily="34" charset="0"/>
            </a:pPr>
            <a:r>
              <a:rPr lang="en-US" altLang="zh-CN" sz="2400" b="1">
                <a:solidFill>
                  <a:srgbClr val="0000FF"/>
                </a:solidFill>
                <a:latin typeface="Tahoma" panose="020B0604030504040204" pitchFamily="34" charset="0"/>
              </a:rPr>
              <a:t>1</a:t>
            </a:r>
            <a:r>
              <a:rPr lang="zh-CN" altLang="en-US" sz="2400" b="1">
                <a:solidFill>
                  <a:srgbClr val="0000FF"/>
                </a:solidFill>
                <a:latin typeface="Tahoma" panose="020B0604030504040204" pitchFamily="34" charset="0"/>
              </a:rPr>
              <a:t>、范围：</a:t>
            </a:r>
            <a:r>
              <a:rPr lang="zh-CN" altLang="en-US" sz="2000" b="1">
                <a:latin typeface="Tahoma" panose="020B0604030504040204" pitchFamily="34" charset="0"/>
              </a:rPr>
              <a:t>包括</a:t>
            </a:r>
            <a:r>
              <a:rPr lang="zh-CN" altLang="en-US" sz="2000" b="1">
                <a:solidFill>
                  <a:srgbClr val="FF9966"/>
                </a:solidFill>
                <a:latin typeface="Tahoma" panose="020B0604030504040204" pitchFamily="34" charset="0"/>
              </a:rPr>
              <a:t>沿海的经济特区</a:t>
            </a:r>
            <a:r>
              <a:rPr lang="zh-CN" altLang="en-US" sz="2000" b="1">
                <a:latin typeface="Tahoma" panose="020B0604030504040204" pitchFamily="34" charset="0"/>
              </a:rPr>
              <a:t>（深圳、珠海、汕头、厦门、海南）沿海</a:t>
            </a:r>
            <a:r>
              <a:rPr lang="zh-CN" altLang="en-US" sz="2000" b="1">
                <a:solidFill>
                  <a:srgbClr val="FF9966"/>
                </a:solidFill>
                <a:latin typeface="Tahoma" panose="020B0604030504040204" pitchFamily="34" charset="0"/>
              </a:rPr>
              <a:t>开放城市</a:t>
            </a:r>
            <a:r>
              <a:rPr lang="zh-CN" altLang="en-US" sz="2000" b="1">
                <a:latin typeface="Tahoma" panose="020B0604030504040204" pitchFamily="34" charset="0"/>
              </a:rPr>
              <a:t>（大连、秦皇岛、天津、烟台、青岛、连云港、南通、上海、宁波、温州、福州、广州、湛江、北海等）和</a:t>
            </a:r>
            <a:r>
              <a:rPr lang="zh-CN" altLang="en-US" sz="2000" b="1">
                <a:solidFill>
                  <a:srgbClr val="FF9966"/>
                </a:solidFill>
                <a:latin typeface="Tahoma" panose="020B0604030504040204" pitchFamily="34" charset="0"/>
              </a:rPr>
              <a:t>经济开放区</a:t>
            </a:r>
            <a:r>
              <a:rPr lang="zh-CN" altLang="en-US" sz="2000" b="1">
                <a:latin typeface="Tahoma" panose="020B0604030504040204" pitchFamily="34" charset="0"/>
              </a:rPr>
              <a:t>（辽东半岛、长江三角洲、福建沿海、珠江三角洲、广西沿海等）。</a:t>
            </a:r>
            <a:endParaRPr lang="zh-CN" altLang="en-US" sz="2000" b="1">
              <a:latin typeface="Tahoma" panose="020B0604030504040204" pitchFamily="34" charset="0"/>
            </a:endParaRPr>
          </a:p>
          <a:p>
            <a:pPr>
              <a:spcBef>
                <a:spcPct val="0"/>
              </a:spcBef>
              <a:buFont typeface="Arial" panose="020B0604020202020204" pitchFamily="34" charset="0"/>
            </a:pPr>
            <a:r>
              <a:rPr lang="en-US" altLang="zh-CN" sz="2400" b="1">
                <a:solidFill>
                  <a:srgbClr val="0000FF"/>
                </a:solidFill>
                <a:latin typeface="Tahoma" panose="020B0604030504040204" pitchFamily="34" charset="0"/>
              </a:rPr>
              <a:t>2</a:t>
            </a:r>
            <a:r>
              <a:rPr lang="zh-CN" altLang="en-US" sz="2400" b="1">
                <a:solidFill>
                  <a:srgbClr val="0000FF"/>
                </a:solidFill>
                <a:latin typeface="Tahoma" panose="020B0604030504040204" pitchFamily="34" charset="0"/>
              </a:rPr>
              <a:t>、地位：</a:t>
            </a:r>
            <a:r>
              <a:rPr lang="zh-CN" altLang="en-US" sz="2000" b="1">
                <a:latin typeface="Tahoma" panose="020B0604030504040204" pitchFamily="34" charset="0"/>
              </a:rPr>
              <a:t>是我国引进外资和技术，</a:t>
            </a:r>
            <a:r>
              <a:rPr lang="zh-CN" altLang="en-US" sz="2000" b="1">
                <a:solidFill>
                  <a:srgbClr val="FF9966"/>
                </a:solidFill>
                <a:latin typeface="Tahoma" panose="020B0604030504040204" pitchFamily="34" charset="0"/>
              </a:rPr>
              <a:t>发展外向型企业和对外贸易</a:t>
            </a:r>
            <a:r>
              <a:rPr lang="zh-CN" altLang="en-US" sz="2000" b="1">
                <a:latin typeface="Tahoma" panose="020B0604030504040204" pitchFamily="34" charset="0"/>
              </a:rPr>
              <a:t>的重要地带。</a:t>
            </a:r>
            <a:endParaRPr lang="zh-CN" altLang="en-US" sz="2000" b="1">
              <a:latin typeface="Tahoma" panose="020B0604030504040204" pitchFamily="34" charset="0"/>
            </a:endParaRPr>
          </a:p>
          <a:p>
            <a:pPr>
              <a:spcBef>
                <a:spcPct val="0"/>
              </a:spcBef>
              <a:buFont typeface="Arial" panose="020B0604020202020204" pitchFamily="34" charset="0"/>
            </a:pPr>
            <a:r>
              <a:rPr lang="en-US" altLang="zh-CN" sz="2000" b="1">
                <a:latin typeface="Tahoma" panose="020B0604030504040204" pitchFamily="34" charset="0"/>
              </a:rPr>
              <a:t>3</a:t>
            </a:r>
            <a:r>
              <a:rPr lang="zh-CN" altLang="en-US" sz="2000" b="1">
                <a:latin typeface="Tahoma" panose="020B0604030504040204" pitchFamily="34" charset="0"/>
              </a:rPr>
              <a:t>、发展优劣势：港口众多，对外联系便利，有利引进外资和技术，发展外向型企业和对外贸易；但煤炭和电力紧缺</a:t>
            </a:r>
            <a:endParaRPr lang="zh-CN" altLang="en-US" sz="2000" b="1">
              <a:latin typeface="Tahoma" panose="020B0604030504040204" pitchFamily="34" charset="0"/>
            </a:endParaRPr>
          </a:p>
          <a:p>
            <a:pPr>
              <a:spcBef>
                <a:spcPct val="0"/>
              </a:spcBef>
              <a:buFont typeface="Arial" panose="020B0604020202020204" pitchFamily="34" charset="0"/>
            </a:pPr>
            <a:r>
              <a:rPr lang="en-US" altLang="zh-CN" sz="2000" b="1">
                <a:latin typeface="Tahoma" panose="020B0604030504040204" pitchFamily="34" charset="0"/>
              </a:rPr>
              <a:t>4</a:t>
            </a:r>
            <a:r>
              <a:rPr lang="zh-CN" altLang="en-US" sz="2000" b="1">
                <a:latin typeface="Tahoma" panose="020B0604030504040204" pitchFamily="34" charset="0"/>
              </a:rPr>
              <a:t>、方向：现在，大秦铁路和秦皇岛煤炭输出港的建成，以及浙江秦山、江苏田湾、广东大亚湾和岭澳核电站和一批水电站，火电站的建成，将给本地带内工业的发展提供更加广阔的前景，</a:t>
            </a:r>
            <a:r>
              <a:rPr lang="zh-CN" altLang="en-US" sz="2000" b="1">
                <a:solidFill>
                  <a:srgbClr val="FF9966"/>
                </a:solidFill>
                <a:latin typeface="Tahoma" panose="020B0604030504040204" pitchFamily="34" charset="0"/>
              </a:rPr>
              <a:t>发展知识密集型产业，产品向高精尖方向发展</a:t>
            </a:r>
            <a:r>
              <a:rPr lang="zh-CN" altLang="en-US" sz="2000" b="1">
                <a:latin typeface="Tahoma" panose="020B0604030504040204" pitchFamily="34" charset="0"/>
              </a:rPr>
              <a:t>。 </a:t>
            </a:r>
            <a:endParaRPr lang="zh-CN" altLang="en-US" sz="2000" b="1">
              <a:latin typeface="Tahoma" panose="020B0604030504040204" pitchFamily="34" charset="0"/>
            </a:endParaRPr>
          </a:p>
        </p:txBody>
      </p:sp>
      <p:sp>
        <p:nvSpPr>
          <p:cNvPr id="540676" name="动作按钮: 后退或前一项 540675">
            <a:hlinkClick r:id="rId5" action="ppaction://hlinksldjump"/>
          </p:cNvPr>
          <p:cNvSpPr/>
          <p:nvPr/>
        </p:nvSpPr>
        <p:spPr>
          <a:xfrm>
            <a:off x="7812088" y="6597650"/>
            <a:ext cx="576262" cy="260350"/>
          </a:xfrm>
          <a:prstGeom prst="actionButtonBackPrevious">
            <a:avLst/>
          </a:prstGeom>
          <a:solidFill>
            <a:schemeClr val="accent1"/>
          </a:solidFill>
          <a:ln w="9525">
            <a:noFill/>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5">
                                            <p:txEl>
                                              <p:charRg st="0" end="11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0675">
                                            <p:txEl>
                                              <p:charRg st="119" end="15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0675">
                                            <p:txEl>
                                              <p:charRg st="154" end="20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0675">
                                            <p:txEl>
                                              <p:charRg st="206" end="3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8626" name="Picture 8" descr="6a63f624525814708744f91f"/>
          <p:cNvPicPr>
            <a:picLocks noChangeAspect="1"/>
          </p:cNvPicPr>
          <p:nvPr/>
        </p:nvPicPr>
        <p:blipFill>
          <a:blip r:embed="rId3"/>
          <a:stretch>
            <a:fillRect/>
          </a:stretch>
        </p:blipFill>
        <p:spPr>
          <a:xfrm>
            <a:off x="0" y="735013"/>
            <a:ext cx="9144000" cy="5387975"/>
          </a:xfrm>
          <a:prstGeom prst="rect">
            <a:avLst/>
          </a:prstGeom>
          <a:noFill/>
          <a:ln w="9525">
            <a:noFill/>
          </a:ln>
        </p:spPr>
      </p:pic>
      <p:sp>
        <p:nvSpPr>
          <p:cNvPr id="538627" name="Rectangle 5"/>
          <p:cNvSpPr/>
          <p:nvPr/>
        </p:nvSpPr>
        <p:spPr>
          <a:xfrm>
            <a:off x="-252412" y="-242887"/>
            <a:ext cx="4679950"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000" b="1">
                <a:solidFill>
                  <a:srgbClr val="FF0000"/>
                </a:solidFill>
                <a:latin typeface="Tahoma" panose="020B0604030504040204" pitchFamily="34" charset="0"/>
                <a:ea typeface="黑体" panose="02010609060101010101" pitchFamily="49" charset="-122"/>
              </a:rPr>
              <a:t>长江沿岸工业地带</a:t>
            </a:r>
            <a:endParaRPr lang="zh-CN" altLang="en-US" sz="4000" b="1">
              <a:solidFill>
                <a:srgbClr val="FF0000"/>
              </a:solidFill>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8626" name="Picture 8" descr="6a63f624525814708744f91f"/>
          <p:cNvPicPr>
            <a:picLocks noChangeAspect="1"/>
          </p:cNvPicPr>
          <p:nvPr/>
        </p:nvPicPr>
        <p:blipFill>
          <a:blip r:embed="rId3"/>
          <a:stretch>
            <a:fillRect/>
          </a:stretch>
        </p:blipFill>
        <p:spPr>
          <a:xfrm>
            <a:off x="0" y="735013"/>
            <a:ext cx="9144000" cy="5387975"/>
          </a:xfrm>
          <a:prstGeom prst="rect">
            <a:avLst/>
          </a:prstGeom>
          <a:noFill/>
          <a:ln w="9525">
            <a:noFill/>
          </a:ln>
        </p:spPr>
      </p:pic>
      <p:sp>
        <p:nvSpPr>
          <p:cNvPr id="538627" name="Rectangle 5"/>
          <p:cNvSpPr/>
          <p:nvPr/>
        </p:nvSpPr>
        <p:spPr>
          <a:xfrm>
            <a:off x="-252412" y="-242887"/>
            <a:ext cx="4679950"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000" b="1">
                <a:solidFill>
                  <a:srgbClr val="FF0000"/>
                </a:solidFill>
                <a:latin typeface="Tahoma" panose="020B0604030504040204" pitchFamily="34" charset="0"/>
                <a:ea typeface="黑体" panose="02010609060101010101" pitchFamily="49" charset="-122"/>
              </a:rPr>
              <a:t>长江沿岸工业地带</a:t>
            </a:r>
            <a:endParaRPr lang="zh-CN" altLang="en-US" sz="4000" b="1">
              <a:solidFill>
                <a:srgbClr val="FF0000"/>
              </a:solidFill>
              <a:latin typeface="Tahoma" panose="020B0604030504040204" pitchFamily="34" charset="0"/>
              <a:ea typeface="黑体" panose="02010609060101010101" pitchFamily="49" charset="-122"/>
            </a:endParaRPr>
          </a:p>
        </p:txBody>
      </p:sp>
      <p:sp>
        <p:nvSpPr>
          <p:cNvPr id="538628" name="Text Box 7"/>
          <p:cNvSpPr txBox="1"/>
          <p:nvPr/>
        </p:nvSpPr>
        <p:spPr>
          <a:xfrm>
            <a:off x="-36195" y="1700213"/>
            <a:ext cx="9144000" cy="4543425"/>
          </a:xfrm>
          <a:prstGeom prst="rect">
            <a:avLst/>
          </a:prstGeom>
          <a:solidFill>
            <a:schemeClr val="bg1"/>
          </a:solidFill>
          <a:ln w="9525">
            <a:noFill/>
          </a:ln>
        </p:spPr>
        <p:txBody>
          <a:bodyPr>
            <a:spAutoFit/>
          </a:bodyPr>
          <a:p>
            <a:pPr>
              <a:spcBef>
                <a:spcPct val="0"/>
              </a:spcBef>
              <a:buFont typeface="Arial" panose="020B0604020202020204" pitchFamily="34" charset="0"/>
            </a:pPr>
            <a:r>
              <a:rPr lang="en-US" altLang="zh-CN" sz="3200" b="1">
                <a:solidFill>
                  <a:srgbClr val="FF0000"/>
                </a:solidFill>
                <a:latin typeface="Tahoma" panose="020B0604030504040204" pitchFamily="34" charset="0"/>
              </a:rPr>
              <a:t>1</a:t>
            </a:r>
            <a:r>
              <a:rPr lang="zh-CN" altLang="en-US" sz="3200" b="1">
                <a:solidFill>
                  <a:srgbClr val="FF0000"/>
                </a:solidFill>
                <a:latin typeface="Tahoma" panose="020B0604030504040204" pitchFamily="34" charset="0"/>
              </a:rPr>
              <a:t>．</a:t>
            </a:r>
            <a:r>
              <a:rPr lang="zh-CN" altLang="en-US" sz="3200" b="1">
                <a:solidFill>
                  <a:srgbClr val="FF0000"/>
                </a:solidFill>
                <a:latin typeface="Tahoma" panose="020B0604030504040204" pitchFamily="34" charset="0"/>
                <a:ea typeface="黑体" panose="02010609060101010101" pitchFamily="49" charset="-122"/>
              </a:rPr>
              <a:t>范围：</a:t>
            </a:r>
            <a:r>
              <a:rPr lang="zh-CN" altLang="en-US" sz="2800" b="1">
                <a:solidFill>
                  <a:srgbClr val="000000"/>
                </a:solidFill>
                <a:latin typeface="Tahoma" panose="020B0604030504040204" pitchFamily="34" charset="0"/>
              </a:rPr>
              <a:t>包括沪宁杭工业基地，以武汉为中心的钢铁、轻纺等工业基地，以宜昌、重庆为中心的电力、钢铁等工业基地，以贵州乌江水电站为中心的矿业基地，以攀枝花为中心的钢铁工业基地等。</a:t>
            </a:r>
            <a:endParaRPr lang="zh-CN" altLang="en-US" sz="2800" b="1">
              <a:solidFill>
                <a:srgbClr val="000000"/>
              </a:solidFill>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Tahoma" panose="020B0604030504040204" pitchFamily="34" charset="0"/>
              </a:rPr>
              <a:t>2</a:t>
            </a:r>
            <a:r>
              <a:rPr lang="zh-CN" altLang="en-US" sz="3200" b="1">
                <a:solidFill>
                  <a:srgbClr val="FF0000"/>
                </a:solidFill>
                <a:latin typeface="Tahoma" panose="020B0604030504040204" pitchFamily="34" charset="0"/>
              </a:rPr>
              <a:t>．</a:t>
            </a:r>
            <a:r>
              <a:rPr lang="zh-CN" altLang="en-US" sz="3200" b="1">
                <a:solidFill>
                  <a:srgbClr val="FF0000"/>
                </a:solidFill>
                <a:latin typeface="Tahoma" panose="020B0604030504040204" pitchFamily="34" charset="0"/>
                <a:ea typeface="黑体" panose="02010609060101010101" pitchFamily="49" charset="-122"/>
              </a:rPr>
              <a:t>地位：</a:t>
            </a:r>
            <a:r>
              <a:rPr lang="zh-CN" altLang="en-US" sz="2800" b="1">
                <a:solidFill>
                  <a:srgbClr val="000000"/>
                </a:solidFill>
                <a:latin typeface="Tahoma" panose="020B0604030504040204" pitchFamily="34" charset="0"/>
              </a:rPr>
              <a:t>这个地带是我国工农业发达，人口众多，矿产和水力资源丰富，水运条件得天独厚，由沿海深入内地，综合性强的一个地带。</a:t>
            </a:r>
            <a:endParaRPr lang="zh-CN" altLang="en-US" sz="2800" b="1">
              <a:solidFill>
                <a:srgbClr val="000000"/>
              </a:solidFill>
              <a:latin typeface="Tahoma" panose="020B0604030504040204" pitchFamily="34" charset="0"/>
            </a:endParaRPr>
          </a:p>
          <a:p>
            <a:pPr>
              <a:spcBef>
                <a:spcPct val="0"/>
              </a:spcBef>
              <a:buFont typeface="Arial" panose="020B0604020202020204" pitchFamily="34" charset="0"/>
            </a:pPr>
            <a:r>
              <a:rPr lang="en-US" altLang="zh-CN" sz="3200" b="1">
                <a:solidFill>
                  <a:srgbClr val="FF0000"/>
                </a:solidFill>
                <a:latin typeface="Tahoma" panose="020B0604030504040204" pitchFamily="34" charset="0"/>
              </a:rPr>
              <a:t>3</a:t>
            </a:r>
            <a:r>
              <a:rPr lang="zh-CN" altLang="en-US" sz="3200" b="1">
                <a:solidFill>
                  <a:srgbClr val="FF0000"/>
                </a:solidFill>
                <a:latin typeface="Tahoma" panose="020B0604030504040204" pitchFamily="34" charset="0"/>
              </a:rPr>
              <a:t>．</a:t>
            </a:r>
            <a:r>
              <a:rPr lang="zh-CN" altLang="en-US" sz="3200" b="1">
                <a:solidFill>
                  <a:srgbClr val="FF0000"/>
                </a:solidFill>
                <a:latin typeface="Tahoma" panose="020B0604030504040204" pitchFamily="34" charset="0"/>
                <a:ea typeface="黑体" panose="02010609060101010101" pitchFamily="49" charset="-122"/>
              </a:rPr>
              <a:t>发展方向：</a:t>
            </a:r>
            <a:r>
              <a:rPr lang="zh-CN" altLang="en-US" sz="2800" b="1">
                <a:solidFill>
                  <a:srgbClr val="000000"/>
                </a:solidFill>
                <a:latin typeface="Tahoma" panose="020B0604030504040204" pitchFamily="34" charset="0"/>
              </a:rPr>
              <a:t>这个地带将逐步向着拥有水电，有色冶金，化工，钢铁，轻纺，机械，电子等多种工业地带的方向发展。</a:t>
            </a:r>
            <a:endParaRPr lang="zh-CN" altLang="en-US" sz="3200" b="1">
              <a:solidFill>
                <a:srgbClr val="0000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538628"/>
                                        </p:tgtEl>
                                        <p:attrNameLst>
                                          <p:attrName>style.visibility</p:attrName>
                                        </p:attrNameLst>
                                      </p:cBhvr>
                                      <p:to>
                                        <p:strVal val="visible"/>
                                      </p:to>
                                    </p:set>
                                    <p:animEffect transition="in" filter="checkerboard(down)">
                                      <p:cBhvr>
                                        <p:cTn id="7" dur="500"/>
                                        <p:tgtEl>
                                          <p:spTgt spid="538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8"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9650" name="Picture 4" descr="陇海"/>
          <p:cNvPicPr>
            <a:picLocks noChangeAspect="1"/>
          </p:cNvPicPr>
          <p:nvPr/>
        </p:nvPicPr>
        <p:blipFill>
          <a:blip r:embed="rId3"/>
          <a:stretch>
            <a:fillRect/>
          </a:stretch>
        </p:blipFill>
        <p:spPr>
          <a:xfrm>
            <a:off x="0" y="50800"/>
            <a:ext cx="9144000" cy="6756400"/>
          </a:xfrm>
          <a:prstGeom prst="rect">
            <a:avLst/>
          </a:prstGeom>
          <a:noFill/>
          <a:ln w="9525">
            <a:noFill/>
          </a:ln>
        </p:spPr>
      </p:pic>
      <p:sp>
        <p:nvSpPr>
          <p:cNvPr id="539651" name="Rectangle 5"/>
          <p:cNvSpPr/>
          <p:nvPr/>
        </p:nvSpPr>
        <p:spPr>
          <a:xfrm>
            <a:off x="2195513" y="-242887"/>
            <a:ext cx="4679950" cy="1143000"/>
          </a:xfrm>
          <a:prstGeom prst="rect">
            <a:avLst/>
          </a:prstGeom>
          <a:noFill/>
          <a:ln w="9525">
            <a:noFill/>
          </a:ln>
        </p:spPr>
        <p:txBody>
          <a:bodyPr anchor="ctr" anchorCtr="0"/>
          <a:p>
            <a:pPr algn="ctr">
              <a:spcBef>
                <a:spcPct val="0"/>
              </a:spcBef>
              <a:buFont typeface="Arial" panose="020B0604020202020204" pitchFamily="34" charset="0"/>
            </a:pPr>
            <a:r>
              <a:rPr lang="zh-CN" altLang="en-US" sz="4000" b="1">
                <a:solidFill>
                  <a:srgbClr val="FF0000"/>
                </a:solidFill>
                <a:latin typeface="Tahoma" panose="020B0604030504040204" pitchFamily="34" charset="0"/>
                <a:ea typeface="黑体" panose="02010609060101010101" pitchFamily="49" charset="-122"/>
              </a:rPr>
              <a:t>陇海兰新工业地带</a:t>
            </a:r>
            <a:endParaRPr lang="zh-CN" altLang="en-US" sz="4000" b="1">
              <a:solidFill>
                <a:srgbClr val="FF0000"/>
              </a:solidFill>
              <a:latin typeface="Tahoma" panose="020B0604030504040204" pitchFamily="34" charset="0"/>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41698" name="图片 541697" descr="陇海兰新工业地带2"/>
          <p:cNvPicPr>
            <a:picLocks noChangeAspect="1"/>
          </p:cNvPicPr>
          <p:nvPr/>
        </p:nvPicPr>
        <p:blipFill>
          <a:blip r:embed="rId3"/>
          <a:stretch>
            <a:fillRect/>
          </a:stretch>
        </p:blipFill>
        <p:spPr>
          <a:xfrm>
            <a:off x="0" y="0"/>
            <a:ext cx="9144000" cy="3573463"/>
          </a:xfrm>
          <a:prstGeom prst="rect">
            <a:avLst/>
          </a:prstGeom>
          <a:noFill/>
          <a:ln w="9525">
            <a:noFill/>
          </a:ln>
        </p:spPr>
      </p:pic>
      <p:sp>
        <p:nvSpPr>
          <p:cNvPr id="541699" name="文本框 541698"/>
          <p:cNvSpPr txBox="1"/>
          <p:nvPr/>
        </p:nvSpPr>
        <p:spPr>
          <a:xfrm>
            <a:off x="0" y="3479800"/>
            <a:ext cx="9144000" cy="3378200"/>
          </a:xfrm>
          <a:prstGeom prst="rect">
            <a:avLst/>
          </a:prstGeom>
          <a:noFill/>
          <a:ln w="9525">
            <a:noFill/>
          </a:ln>
        </p:spPr>
        <p:txBody>
          <a:bodyPr>
            <a:spAutoFit/>
          </a:bodyPr>
          <a:p>
            <a:pPr>
              <a:spcBef>
                <a:spcPct val="0"/>
              </a:spcBef>
              <a:buFont typeface="Arial" panose="020B0604020202020204" pitchFamily="34" charset="0"/>
            </a:pPr>
            <a:r>
              <a:rPr lang="en-US" altLang="zh-CN" sz="2400" b="1">
                <a:solidFill>
                  <a:srgbClr val="FFFF00"/>
                </a:solidFill>
                <a:latin typeface="Tahoma" panose="020B0604030504040204" pitchFamily="34" charset="0"/>
              </a:rPr>
              <a:t>1</a:t>
            </a:r>
            <a:r>
              <a:rPr lang="zh-CN" altLang="en-US" sz="2400" b="1">
                <a:solidFill>
                  <a:srgbClr val="0000FF"/>
                </a:solidFill>
                <a:latin typeface="Tahoma" panose="020B0604030504040204" pitchFamily="34" charset="0"/>
              </a:rPr>
              <a:t>。范围：</a:t>
            </a:r>
            <a:endParaRPr lang="zh-CN" altLang="en-US" sz="2400" b="1">
              <a:solidFill>
                <a:srgbClr val="0000FF"/>
              </a:solidFill>
              <a:latin typeface="Tahoma" panose="020B0604030504040204" pitchFamily="34" charset="0"/>
            </a:endParaRPr>
          </a:p>
          <a:p>
            <a:pPr>
              <a:spcBef>
                <a:spcPct val="0"/>
              </a:spcBef>
              <a:buFont typeface="Arial" panose="020B0604020202020204" pitchFamily="34" charset="0"/>
            </a:pPr>
            <a:r>
              <a:rPr lang="zh-CN" altLang="en-US" sz="2400" b="1">
                <a:latin typeface="Tahoma" panose="020B0604030504040204" pitchFamily="34" charset="0"/>
              </a:rPr>
              <a:t>      这个地带东起连云港，向西拥有徐州煤炭工业，郑州轻纺工业，洛阳机械工业，西安飞机制造，兰州石油化工，新疆境内的石油工业等工业基地。</a:t>
            </a:r>
            <a:endParaRPr lang="zh-CN" altLang="en-US" sz="2400" b="1">
              <a:latin typeface="Tahoma" panose="020B0604030504040204" pitchFamily="34" charset="0"/>
            </a:endParaRPr>
          </a:p>
          <a:p>
            <a:pPr>
              <a:spcBef>
                <a:spcPct val="0"/>
              </a:spcBef>
              <a:buFont typeface="Arial" panose="020B0604020202020204" pitchFamily="34" charset="0"/>
            </a:pPr>
            <a:r>
              <a:rPr lang="en-US" altLang="zh-CN" sz="2400" b="1">
                <a:solidFill>
                  <a:srgbClr val="0000FF"/>
                </a:solidFill>
                <a:latin typeface="Tahoma" panose="020B0604030504040204" pitchFamily="34" charset="0"/>
              </a:rPr>
              <a:t>2</a:t>
            </a:r>
            <a:r>
              <a:rPr lang="zh-CN" altLang="en-US" sz="2400" b="1">
                <a:solidFill>
                  <a:srgbClr val="0000FF"/>
                </a:solidFill>
                <a:latin typeface="Tahoma" panose="020B0604030504040204" pitchFamily="34" charset="0"/>
              </a:rPr>
              <a:t>。发展条件：</a:t>
            </a:r>
            <a:endParaRPr lang="zh-CN" altLang="en-US" sz="2400" b="1">
              <a:solidFill>
                <a:srgbClr val="0000FF"/>
              </a:solidFill>
              <a:latin typeface="Tahoma" panose="020B0604030504040204" pitchFamily="34" charset="0"/>
            </a:endParaRPr>
          </a:p>
          <a:p>
            <a:pPr>
              <a:spcBef>
                <a:spcPct val="0"/>
              </a:spcBef>
              <a:buFont typeface="Arial" panose="020B0604020202020204" pitchFamily="34" charset="0"/>
            </a:pPr>
            <a:r>
              <a:rPr lang="zh-CN" altLang="en-US" sz="2400" b="1">
                <a:latin typeface="Tahoma" panose="020B0604030504040204" pitchFamily="34" charset="0"/>
              </a:rPr>
              <a:t>      第二条亚欧大陆桥经过，本区资源能源丰富；但交通、资金、技术和水源成为限制因素。</a:t>
            </a:r>
            <a:endParaRPr lang="zh-CN" altLang="en-US" sz="2400" b="1">
              <a:latin typeface="Tahoma" panose="020B0604030504040204" pitchFamily="34" charset="0"/>
            </a:endParaRPr>
          </a:p>
          <a:p>
            <a:pPr>
              <a:spcBef>
                <a:spcPct val="0"/>
              </a:spcBef>
              <a:buFont typeface="Arial" panose="020B0604020202020204" pitchFamily="34" charset="0"/>
            </a:pPr>
            <a:r>
              <a:rPr lang="en-US" altLang="zh-CN" sz="2400" b="1">
                <a:solidFill>
                  <a:srgbClr val="0000FF"/>
                </a:solidFill>
                <a:latin typeface="Tahoma" panose="020B0604030504040204" pitchFamily="34" charset="0"/>
              </a:rPr>
              <a:t>3</a:t>
            </a:r>
            <a:r>
              <a:rPr lang="zh-CN" altLang="en-US" sz="2400" b="1">
                <a:solidFill>
                  <a:srgbClr val="0000FF"/>
                </a:solidFill>
                <a:latin typeface="Tahoma" panose="020B0604030504040204" pitchFamily="34" charset="0"/>
              </a:rPr>
              <a:t>．方向：</a:t>
            </a:r>
            <a:endParaRPr lang="zh-CN" altLang="en-US" sz="2400" b="1">
              <a:solidFill>
                <a:srgbClr val="0000FF"/>
              </a:solidFill>
              <a:latin typeface="Tahoma" panose="020B0604030504040204" pitchFamily="34" charset="0"/>
            </a:endParaRPr>
          </a:p>
          <a:p>
            <a:pPr>
              <a:spcBef>
                <a:spcPct val="0"/>
              </a:spcBef>
              <a:buFont typeface="Arial" panose="020B0604020202020204" pitchFamily="34" charset="0"/>
            </a:pPr>
            <a:r>
              <a:rPr lang="zh-CN" altLang="en-US" sz="2400" b="1">
                <a:latin typeface="Tahoma" panose="020B0604030504040204" pitchFamily="34" charset="0"/>
              </a:rPr>
              <a:t>      加强东西部联系，外引内联，发展成为重工业地带。</a:t>
            </a:r>
            <a:endParaRPr lang="zh-CN" altLang="en-US" sz="2400" b="1">
              <a:latin typeface="Tahoma" panose="020B0604030504040204" pitchFamily="34" charset="0"/>
            </a:endParaRPr>
          </a:p>
        </p:txBody>
      </p:sp>
      <p:sp>
        <p:nvSpPr>
          <p:cNvPr id="541700" name="动作按钮: 后退或前一项 541699">
            <a:hlinkClick r:id="rId4" action="ppaction://hlinksldjump"/>
          </p:cNvPr>
          <p:cNvSpPr/>
          <p:nvPr/>
        </p:nvSpPr>
        <p:spPr>
          <a:xfrm>
            <a:off x="8243888" y="6308725"/>
            <a:ext cx="576262" cy="360363"/>
          </a:xfrm>
          <a:prstGeom prst="actionButtonBackPrevious">
            <a:avLst/>
          </a:prstGeom>
          <a:solidFill>
            <a:schemeClr val="accent1"/>
          </a:solidFill>
          <a:ln w="9525">
            <a:noFill/>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charRg st="0"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charRg st="6" end="7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699">
                                            <p:txEl>
                                              <p:charRg st="77" end="8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1699">
                                            <p:txEl>
                                              <p:charRg st="85" end="13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1699">
                                            <p:txEl>
                                              <p:charRg st="131" end="13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699">
                                            <p:txEl>
                                              <p:charRg st="137" end="1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178179" name="文本框 178178"/>
          <p:cNvSpPr txBox="1"/>
          <p:nvPr/>
        </p:nvSpPr>
        <p:spPr>
          <a:xfrm>
            <a:off x="306705" y="1016635"/>
            <a:ext cx="8532495" cy="5450840"/>
          </a:xfrm>
          <a:prstGeom prst="rect">
            <a:avLst/>
          </a:prstGeom>
          <a:noFill/>
          <a:ln w="9525" cap="flat" cmpd="sng">
            <a:solidFill>
              <a:schemeClr val="tx1"/>
            </a:solidFill>
            <a:prstDash val="solid"/>
            <a:miter/>
            <a:headEnd type="none" w="med" len="med"/>
            <a:tailEnd type="none" w="med" len="med"/>
          </a:ln>
        </p:spPr>
        <p:txBody>
          <a:bodyPr wrap="none" anchor="t" anchorCtr="0">
            <a:noAutofit/>
          </a:bodyPr>
          <a:p>
            <a:pPr>
              <a:buClr>
                <a:schemeClr val="folHlink"/>
              </a:buClr>
              <a:buSzPct val="60000"/>
              <a:buFont typeface="Wingdings" panose="05000000000000000000" pitchFamily="2" charset="2"/>
            </a:pPr>
            <a:r>
              <a:rPr lang="en-US" altLang="zh-CN" sz="1600" dirty="0">
                <a:latin typeface="Tahoma" panose="020B0604030504040204" pitchFamily="34" charset="0"/>
              </a:rPr>
              <a:t>        </a:t>
            </a:r>
            <a:r>
              <a:rPr lang="zh-CN" altLang="en-US" sz="2400" dirty="0">
                <a:latin typeface="Tahoma" panose="020B0604030504040204" pitchFamily="34" charset="0"/>
              </a:rPr>
              <a:t>原来的产业的划分，除第一产业、第二产业外，只有第三</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产业，称为服务业。由于服务业业务发展较快，行业太多，遂</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有进一步的划分。在国外，有人从第三产业中分出第四产业和</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第五产业。</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       </a:t>
            </a:r>
            <a:r>
              <a:rPr lang="en-US" altLang="zh-CN" sz="2400">
                <a:latin typeface="Tahoma" panose="020B0604030504040204" pitchFamily="34" charset="0"/>
              </a:rPr>
              <a:t>1  </a:t>
            </a:r>
            <a:r>
              <a:rPr lang="zh-CN" altLang="en-US" sz="2400" dirty="0">
                <a:latin typeface="Tahoma" panose="020B0604030504040204" pitchFamily="34" charset="0"/>
              </a:rPr>
              <a:t>第三产业：包括交通运输业、电讯业、公用事业等。</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       </a:t>
            </a:r>
            <a:r>
              <a:rPr lang="en-US" altLang="zh-CN" sz="2400">
                <a:latin typeface="Tahoma" panose="020B0604030504040204" pitchFamily="34" charset="0"/>
              </a:rPr>
              <a:t>2  </a:t>
            </a:r>
            <a:r>
              <a:rPr lang="zh-CN" altLang="en-US" sz="2400" dirty="0">
                <a:latin typeface="Tahoma" panose="020B0604030504040204" pitchFamily="34" charset="0"/>
              </a:rPr>
              <a:t>第四产业：指生产者服务的商业、保险业、法律服务、</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                           银 行、广告、批发、零售、房地产等。</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       </a:t>
            </a:r>
            <a:r>
              <a:rPr lang="en-US" altLang="zh-CN" sz="2400">
                <a:latin typeface="Tahoma" panose="020B0604030504040204" pitchFamily="34" charset="0"/>
              </a:rPr>
              <a:t>3  </a:t>
            </a:r>
            <a:r>
              <a:rPr lang="zh-CN" altLang="en-US" sz="2400" dirty="0">
                <a:latin typeface="Tahoma" panose="020B0604030504040204" pitchFamily="34" charset="0"/>
              </a:rPr>
              <a:t>第五产业：指那些向消费者或家庭提供服务的服务业，</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                           例如教育、行政管理、旅游娱乐、医疗卫</a:t>
            </a:r>
            <a:endParaRPr lang="zh-CN" altLang="en-US" sz="2400" dirty="0">
              <a:latin typeface="Tahoma" panose="020B0604030504040204" pitchFamily="34" charset="0"/>
            </a:endParaRPr>
          </a:p>
          <a:p>
            <a:pPr>
              <a:buClr>
                <a:schemeClr val="folHlink"/>
              </a:buClr>
              <a:buSzPct val="60000"/>
              <a:buFont typeface="Wingdings" panose="05000000000000000000" pitchFamily="2" charset="2"/>
            </a:pPr>
            <a:r>
              <a:rPr lang="zh-CN" altLang="en-US" sz="2400" dirty="0">
                <a:latin typeface="Tahoma" panose="020B0604030504040204" pitchFamily="34" charset="0"/>
              </a:rPr>
              <a:t>                           生等。</a:t>
            </a:r>
            <a:endParaRPr lang="zh-CN" altLang="en-US" sz="2400">
              <a:latin typeface="Tahoma" panose="020B0604030504040204" pitchFamily="34" charset="0"/>
            </a:endParaRPr>
          </a:p>
        </p:txBody>
      </p:sp>
      <p:sp>
        <p:nvSpPr>
          <p:cNvPr id="178180" name="动作按钮: 后退或前一项 178179">
            <a:hlinkClick r:id="rId3" action="ppaction://hlinksldjump"/>
          </p:cNvPr>
          <p:cNvSpPr/>
          <p:nvPr/>
        </p:nvSpPr>
        <p:spPr>
          <a:xfrm>
            <a:off x="7567613" y="6096000"/>
            <a:ext cx="1042987" cy="685800"/>
          </a:xfrm>
          <a:prstGeom prst="actionButtonBackPrevious">
            <a:avLst/>
          </a:prstGeom>
          <a:solidFill>
            <a:srgbClr val="99CC00"/>
          </a:solidFill>
          <a:ln w="9525" cap="flat" cmpd="sng">
            <a:solidFill>
              <a:schemeClr val="tx1"/>
            </a:solidFill>
            <a:prstDash val="solid"/>
            <a:miter/>
            <a:headEnd type="none" w="med" len="med"/>
            <a:tailEnd type="none" w="med" len="med"/>
          </a:ln>
        </p:spPr>
        <p:txBody>
          <a:bodyPr/>
          <a:p>
            <a:endParaRPr lang="zh-CN" altLang="en-US"/>
          </a:p>
        </p:txBody>
      </p:sp>
      <p:sp>
        <p:nvSpPr>
          <p:cNvPr id="4" name="文本框 3"/>
          <p:cNvSpPr txBox="1"/>
          <p:nvPr>
            <p:custDataLst>
              <p:tags r:id="rId4"/>
            </p:custDataLst>
          </p:nvPr>
        </p:nvSpPr>
        <p:spPr>
          <a:xfrm>
            <a:off x="251460" y="188595"/>
            <a:ext cx="748919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三、其它产业及其与工业的关系</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latin typeface="隶书" panose="02010509060101010101" pitchFamily="49" charset="-122"/>
                  <a:ea typeface="隶书" panose="02010509060101010101" pitchFamily="49" charset="-122"/>
                  <a:sym typeface="+mn-ea"/>
                </a:rPr>
                <a:t>第</a:t>
              </a:r>
              <a:r>
                <a:rPr lang="en-US" altLang="zh-CN" sz="2800" b="1">
                  <a:latin typeface="隶书" panose="02010509060101010101" pitchFamily="49" charset="-122"/>
                  <a:ea typeface="隶书" panose="02010509060101010101" pitchFamily="49" charset="-122"/>
                  <a:sym typeface="+mn-ea"/>
                </a:rPr>
                <a:t>3</a:t>
              </a:r>
              <a:r>
                <a:rPr lang="zh-CN" altLang="en-US" sz="2800" b="1" dirty="0">
                  <a:latin typeface="隶书" panose="02010509060101010101" pitchFamily="49" charset="-122"/>
                  <a:ea typeface="隶书" panose="02010509060101010101" pitchFamily="49" charset="-122"/>
                  <a:sym typeface="+mn-ea"/>
                </a:rPr>
                <a:t>节 影响工业分布的因素及其新变化</a:t>
              </a:r>
              <a:endParaRPr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一、影响工业分布的因素</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二、工业区位论</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三、工业分布的新变化</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四、当前经济空间格局</a:t>
            </a: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0148" name="文本占位符 390147"/>
          <p:cNvSpPr txBox="1"/>
          <p:nvPr>
            <p:ph type="body" idx="1"/>
          </p:nvPr>
        </p:nvSpPr>
        <p:spPr>
          <a:xfrm>
            <a:off x="558800" y="1235710"/>
            <a:ext cx="8343900" cy="5084445"/>
          </a:xfrm>
          <a:noFill/>
          <a:ln>
            <a:solidFill>
              <a:schemeClr val="tx1"/>
            </a:solidFill>
            <a:miter/>
          </a:ln>
        </p:spPr>
        <p:txBody>
          <a:bodyPr vert="horz" wrap="square" lIns="91440" tIns="45720" rIns="91440" bIns="45720" anchor="t" anchorCtr="0"/>
          <a:p>
            <a:pPr marL="0" indent="0">
              <a:buNone/>
            </a:pPr>
            <a:r>
              <a:rPr lang="en-US" altLang="zh-CN">
                <a:latin typeface="楷体_GB2312" pitchFamily="49" charset="-122"/>
                <a:ea typeface="楷体_GB2312" pitchFamily="49" charset="-122"/>
              </a:rPr>
              <a:t>1  </a:t>
            </a:r>
            <a:r>
              <a:rPr lang="zh-CN" altLang="en-US" dirty="0">
                <a:latin typeface="楷体_GB2312" pitchFamily="49" charset="-122"/>
                <a:ea typeface="楷体_GB2312" pitchFamily="49" charset="-122"/>
              </a:rPr>
              <a:t>自然条件</a:t>
            </a:r>
            <a:endParaRPr lang="zh-CN" altLang="en-US" dirty="0">
              <a:latin typeface="楷体_GB2312" pitchFamily="49" charset="-122"/>
              <a:ea typeface="楷体_GB2312" pitchFamily="49" charset="-122"/>
            </a:endParaRPr>
          </a:p>
          <a:p>
            <a:pPr marL="0" indent="0">
              <a:buNone/>
            </a:pPr>
            <a:r>
              <a:rPr lang="en-US" altLang="zh-CN">
                <a:latin typeface="楷体_GB2312" pitchFamily="49" charset="-122"/>
                <a:ea typeface="楷体_GB2312" pitchFamily="49" charset="-122"/>
              </a:rPr>
              <a:t>2  </a:t>
            </a:r>
            <a:r>
              <a:rPr lang="zh-CN" altLang="en-US" dirty="0">
                <a:latin typeface="楷体_GB2312" pitchFamily="49" charset="-122"/>
                <a:ea typeface="楷体_GB2312" pitchFamily="49" charset="-122"/>
              </a:rPr>
              <a:t>资源条件</a:t>
            </a:r>
            <a:endParaRPr lang="zh-CN" altLang="en-US" dirty="0">
              <a:latin typeface="楷体_GB2312" pitchFamily="49" charset="-122"/>
              <a:ea typeface="楷体_GB2312" pitchFamily="49" charset="-122"/>
            </a:endParaRPr>
          </a:p>
          <a:p>
            <a:pPr marL="0" indent="0">
              <a:buNone/>
            </a:pPr>
            <a:r>
              <a:rPr lang="en-US" altLang="zh-CN">
                <a:latin typeface="楷体_GB2312" pitchFamily="49" charset="-122"/>
                <a:ea typeface="楷体_GB2312" pitchFamily="49" charset="-122"/>
              </a:rPr>
              <a:t>3  </a:t>
            </a:r>
            <a:r>
              <a:rPr lang="zh-CN" altLang="en-US" dirty="0">
                <a:latin typeface="楷体_GB2312" pitchFamily="49" charset="-122"/>
                <a:ea typeface="楷体_GB2312" pitchFamily="49" charset="-122"/>
              </a:rPr>
              <a:t>能源条件</a:t>
            </a:r>
            <a:endParaRPr lang="zh-CN" altLang="en-US" dirty="0">
              <a:latin typeface="楷体_GB2312" pitchFamily="49" charset="-122"/>
              <a:ea typeface="楷体_GB2312" pitchFamily="49" charset="-122"/>
            </a:endParaRPr>
          </a:p>
          <a:p>
            <a:pPr marL="0" indent="0">
              <a:buNone/>
            </a:pPr>
            <a:r>
              <a:rPr lang="en-US" altLang="zh-CN">
                <a:latin typeface="楷体_GB2312" pitchFamily="49" charset="-122"/>
                <a:ea typeface="楷体_GB2312" pitchFamily="49" charset="-122"/>
              </a:rPr>
              <a:t>4  </a:t>
            </a:r>
            <a:r>
              <a:rPr lang="zh-CN" altLang="en-US" dirty="0">
                <a:latin typeface="楷体_GB2312" pitchFamily="49" charset="-122"/>
                <a:ea typeface="楷体_GB2312" pitchFamily="49" charset="-122"/>
              </a:rPr>
              <a:t>市场条件</a:t>
            </a:r>
            <a:endParaRPr lang="zh-CN" altLang="en-US" dirty="0">
              <a:latin typeface="楷体_GB2312" pitchFamily="49" charset="-122"/>
              <a:ea typeface="楷体_GB2312" pitchFamily="49" charset="-122"/>
            </a:endParaRPr>
          </a:p>
          <a:p>
            <a:pPr marL="0" indent="0">
              <a:buNone/>
            </a:pPr>
            <a:r>
              <a:rPr lang="en-US" altLang="zh-CN">
                <a:latin typeface="楷体_GB2312" pitchFamily="49" charset="-122"/>
                <a:ea typeface="楷体_GB2312" pitchFamily="49" charset="-122"/>
              </a:rPr>
              <a:t>5  </a:t>
            </a:r>
            <a:r>
              <a:rPr lang="zh-CN" altLang="en-US" dirty="0">
                <a:latin typeface="楷体_GB2312" pitchFamily="49" charset="-122"/>
                <a:ea typeface="楷体_GB2312" pitchFamily="49" charset="-122"/>
              </a:rPr>
              <a:t>劳动力条件</a:t>
            </a:r>
            <a:endParaRPr lang="zh-CN" altLang="en-US" dirty="0">
              <a:latin typeface="楷体_GB2312" pitchFamily="49" charset="-122"/>
              <a:ea typeface="楷体_GB2312" pitchFamily="49" charset="-122"/>
            </a:endParaRPr>
          </a:p>
          <a:p>
            <a:pPr marL="0" indent="0">
              <a:buNone/>
            </a:pPr>
            <a:r>
              <a:rPr lang="en-US" altLang="zh-CN">
                <a:latin typeface="楷体_GB2312" pitchFamily="49" charset="-122"/>
                <a:ea typeface="楷体_GB2312" pitchFamily="49" charset="-122"/>
              </a:rPr>
              <a:t>6  </a:t>
            </a:r>
            <a:r>
              <a:rPr lang="zh-CN" altLang="en-US" dirty="0">
                <a:latin typeface="楷体_GB2312" pitchFamily="49" charset="-122"/>
                <a:ea typeface="楷体_GB2312" pitchFamily="49" charset="-122"/>
              </a:rPr>
              <a:t>工业发展的环境条件</a:t>
            </a:r>
            <a:endParaRPr lang="zh-CN" altLang="en-US">
              <a:latin typeface="楷体_GB2312" pitchFamily="49" charset="-122"/>
              <a:ea typeface="楷体_GB2312" pitchFamily="49" charset="-122"/>
            </a:endParaRPr>
          </a:p>
        </p:txBody>
      </p:sp>
      <p:sp>
        <p:nvSpPr>
          <p:cNvPr id="390149" name="动作按钮: 后退或前一项 390148">
            <a:hlinkClick r:id="rId3" action="ppaction://hlinksldjump"/>
          </p:cNvPr>
          <p:cNvSpPr/>
          <p:nvPr/>
        </p:nvSpPr>
        <p:spPr>
          <a:xfrm>
            <a:off x="7308850" y="5734050"/>
            <a:ext cx="1042988" cy="57467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一、影响工业分布的因素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89123" name="文本占位符 389122"/>
          <p:cNvSpPr>
            <a:spLocks noGrp="1"/>
          </p:cNvSpPr>
          <p:nvPr>
            <p:ph type="body" idx="1"/>
          </p:nvPr>
        </p:nvSpPr>
        <p:spPr>
          <a:xfrm>
            <a:off x="428625" y="981075"/>
            <a:ext cx="8451850" cy="4950460"/>
          </a:xfrm>
        </p:spPr>
        <p:txBody>
          <a:bodyPr/>
          <a:p>
            <a:pPr>
              <a:lnSpc>
                <a:spcPct val="180000"/>
              </a:lnSpc>
              <a:buNone/>
            </a:pPr>
            <a:r>
              <a:rPr lang="zh-CN" altLang="en-US" sz="2400" b="1" dirty="0"/>
              <a:t>（一） 韦伯工业区位理论</a:t>
            </a:r>
            <a:endParaRPr lang="zh-CN" altLang="en-US" sz="2400" b="1" dirty="0"/>
          </a:p>
          <a:p>
            <a:pPr>
              <a:lnSpc>
                <a:spcPct val="180000"/>
              </a:lnSpc>
            </a:pPr>
            <a:r>
              <a:rPr lang="zh-CN" altLang="en-US" sz="2400" b="1" dirty="0"/>
              <a:t>影响工业生产布局的区位因素主要有原料、燃料费用、劳动成本、运费以及集聚等。</a:t>
            </a:r>
            <a:endParaRPr lang="zh-CN" altLang="en-US" sz="2400" b="1" dirty="0"/>
          </a:p>
          <a:p>
            <a:pPr>
              <a:lnSpc>
                <a:spcPct val="180000"/>
              </a:lnSpc>
            </a:pPr>
            <a:r>
              <a:rPr lang="zh-CN" altLang="en-US" sz="2400" b="1" dirty="0"/>
              <a:t>理想的工业区位和企业厂址，应当选择在生产费用最低的地点。运费起决定性作用，工资产生第一次偏离，集聚作用产生 第二次偏离。</a:t>
            </a:r>
            <a:endParaRPr lang="zh-CN" altLang="en-US" sz="2400" b="1" dirty="0"/>
          </a:p>
          <a:p>
            <a:pPr>
              <a:lnSpc>
                <a:spcPct val="180000"/>
              </a:lnSpc>
            </a:pPr>
            <a:r>
              <a:rPr lang="zh-CN" altLang="en-US" sz="2400" b="1" dirty="0"/>
              <a:t>局限性：只从生产过程本身为探讨，关注单个生产企业，而工业要求集聚效应。</a:t>
            </a:r>
            <a:endParaRPr lang="zh-CN" altLang="en-US" sz="2400" b="1" dirty="0"/>
          </a:p>
          <a:p>
            <a:pPr>
              <a:lnSpc>
                <a:spcPct val="180000"/>
              </a:lnSpc>
              <a:buNone/>
            </a:pPr>
            <a:endParaRPr lang="zh-CN" altLang="en-US" sz="2400" b="1" dirty="0"/>
          </a:p>
        </p:txBody>
      </p:sp>
      <p:sp>
        <p:nvSpPr>
          <p:cNvPr id="389124" name="动作按钮: 后退或前一项 389123">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二、工业区位论（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参考经济地理</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（一）科学前提与基础</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68325" y="1055370"/>
            <a:ext cx="8071485" cy="4569460"/>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地理大发现，新航路的开辟，东西方贸易的发展，要求建造更大更快速的船只，海上航行要求有准确的定方向、定位置的仪器和适合航海需要的地图。贸易的发展，产品的交流，就要求在各种产品的生产技术上有所改进，以提高产品的质量和数量，从而获得更大的利润。这种社会上的需求都要求在生产技术上有所突破。正是这种前提和基础条件，促使在英国出现了工业革命。</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5011" name="文本占位符 555010"/>
          <p:cNvSpPr>
            <a:spLocks noGrp="1"/>
          </p:cNvSpPr>
          <p:nvPr>
            <p:ph type="body" idx="1"/>
          </p:nvPr>
        </p:nvSpPr>
        <p:spPr>
          <a:xfrm>
            <a:off x="539750" y="1327150"/>
            <a:ext cx="8280400" cy="5270500"/>
          </a:xfrm>
        </p:spPr>
        <p:txBody>
          <a:bodyPr/>
          <a:p>
            <a:pPr>
              <a:lnSpc>
                <a:spcPct val="170000"/>
              </a:lnSpc>
              <a:buNone/>
            </a:pPr>
            <a:r>
              <a:rPr lang="zh-CN" altLang="en-US" b="1" dirty="0"/>
              <a:t>（二） 其他工业区位理论</a:t>
            </a:r>
            <a:endParaRPr lang="zh-CN" altLang="en-US" b="1" dirty="0"/>
          </a:p>
          <a:p>
            <a:pPr>
              <a:lnSpc>
                <a:spcPct val="170000"/>
              </a:lnSpc>
            </a:pPr>
            <a:r>
              <a:rPr lang="zh-CN" altLang="en-US" b="1" dirty="0"/>
              <a:t>克里斯泰勒中心地学说</a:t>
            </a:r>
            <a:endParaRPr lang="zh-CN" altLang="en-US" b="1" dirty="0"/>
          </a:p>
          <a:p>
            <a:pPr>
              <a:lnSpc>
                <a:spcPct val="170000"/>
              </a:lnSpc>
            </a:pPr>
            <a:r>
              <a:rPr lang="zh-CN" altLang="en-US" b="1" dirty="0"/>
              <a:t>廖什市场学派</a:t>
            </a:r>
            <a:endParaRPr lang="zh-CN" altLang="en-US" b="1" dirty="0"/>
          </a:p>
          <a:p>
            <a:pPr>
              <a:lnSpc>
                <a:spcPct val="170000"/>
              </a:lnSpc>
            </a:pPr>
            <a:r>
              <a:rPr lang="zh-CN" altLang="en-US" b="1" dirty="0"/>
              <a:t>伊萨德成本</a:t>
            </a:r>
            <a:r>
              <a:rPr lang="en-US" altLang="zh-CN" b="1">
                <a:latin typeface="Times New Roman" panose="02020603050405020304" pitchFamily="18" charset="0"/>
              </a:rPr>
              <a:t>——</a:t>
            </a:r>
            <a:r>
              <a:rPr lang="zh-CN" altLang="en-US" b="1" dirty="0"/>
              <a:t>市场学派</a:t>
            </a:r>
            <a:endParaRPr lang="zh-CN" altLang="en-US" b="1" dirty="0"/>
          </a:p>
          <a:p>
            <a:pPr>
              <a:lnSpc>
                <a:spcPct val="170000"/>
              </a:lnSpc>
              <a:buNone/>
            </a:pPr>
            <a:endParaRPr lang="zh-CN" altLang="en-US" b="1" dirty="0"/>
          </a:p>
          <a:p>
            <a:pPr>
              <a:lnSpc>
                <a:spcPct val="170000"/>
              </a:lnSpc>
              <a:buNone/>
            </a:pPr>
            <a:endParaRPr lang="zh-CN" altLang="en-US" b="1" dirty="0"/>
          </a:p>
        </p:txBody>
      </p:sp>
      <p:sp>
        <p:nvSpPr>
          <p:cNvPr id="555012" name="动作按钮: 后退或前一项 555011">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二、工业区位论</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参考经济地理）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1172" name="文本占位符 391171"/>
          <p:cNvSpPr txBox="1"/>
          <p:nvPr>
            <p:ph type="body" idx="1"/>
          </p:nvPr>
        </p:nvSpPr>
        <p:spPr>
          <a:xfrm>
            <a:off x="385445" y="1143635"/>
            <a:ext cx="8214360" cy="4662170"/>
          </a:xfrm>
          <a:noFill/>
          <a:ln>
            <a:solidFill>
              <a:schemeClr val="tx1"/>
            </a:solidFill>
            <a:miter/>
          </a:ln>
        </p:spPr>
        <p:txBody>
          <a:bodyPr vert="horz" wrap="square" lIns="91440" tIns="45720" rIns="91440" bIns="45720" anchor="t" anchorCtr="0"/>
          <a:p>
            <a:pPr marL="0" indent="0">
              <a:lnSpc>
                <a:spcPct val="140000"/>
              </a:lnSpc>
              <a:buNone/>
            </a:pPr>
            <a:r>
              <a:rPr lang="en-US" altLang="zh-CN">
                <a:latin typeface="楷体_GB2312" pitchFamily="49" charset="-122"/>
                <a:ea typeface="楷体_GB2312" pitchFamily="49" charset="-122"/>
              </a:rPr>
              <a:t>1 </a:t>
            </a:r>
            <a:r>
              <a:rPr lang="zh-CN" altLang="en-US" dirty="0">
                <a:latin typeface="楷体_GB2312" pitchFamily="49" charset="-122"/>
                <a:ea typeface="楷体_GB2312" pitchFamily="49" charset="-122"/>
              </a:rPr>
              <a:t>钢铁工业变化</a:t>
            </a:r>
            <a:endParaRPr lang="zh-CN" altLang="en-US" dirty="0">
              <a:latin typeface="楷体_GB2312" pitchFamily="49" charset="-122"/>
              <a:ea typeface="楷体_GB2312" pitchFamily="49" charset="-122"/>
            </a:endParaRPr>
          </a:p>
          <a:p>
            <a:pPr marL="0" indent="0">
              <a:lnSpc>
                <a:spcPct val="140000"/>
              </a:lnSpc>
              <a:buNone/>
            </a:pPr>
            <a:r>
              <a:rPr lang="en-US" altLang="zh-CN">
                <a:latin typeface="楷体_GB2312" pitchFamily="49" charset="-122"/>
                <a:ea typeface="楷体_GB2312" pitchFamily="49" charset="-122"/>
              </a:rPr>
              <a:t>2 </a:t>
            </a:r>
            <a:r>
              <a:rPr lang="zh-CN" altLang="en-US" dirty="0">
                <a:latin typeface="楷体_GB2312" pitchFamily="49" charset="-122"/>
                <a:ea typeface="楷体_GB2312" pitchFamily="49" charset="-122"/>
              </a:rPr>
              <a:t>纺织业与成衣业的变化</a:t>
            </a:r>
            <a:endParaRPr lang="zh-CN" altLang="en-US" dirty="0">
              <a:latin typeface="楷体_GB2312" pitchFamily="49" charset="-122"/>
              <a:ea typeface="楷体_GB2312" pitchFamily="49" charset="-122"/>
            </a:endParaRPr>
          </a:p>
          <a:p>
            <a:pPr marL="0" indent="0">
              <a:lnSpc>
                <a:spcPct val="140000"/>
              </a:lnSpc>
              <a:buNone/>
            </a:pPr>
            <a:r>
              <a:rPr lang="en-US" altLang="zh-CN">
                <a:latin typeface="楷体_GB2312" pitchFamily="49" charset="-122"/>
                <a:ea typeface="楷体_GB2312" pitchFamily="49" charset="-122"/>
              </a:rPr>
              <a:t>3 </a:t>
            </a:r>
            <a:r>
              <a:rPr lang="zh-CN" altLang="en-US" dirty="0">
                <a:latin typeface="楷体_GB2312" pitchFamily="49" charset="-122"/>
                <a:ea typeface="楷体_GB2312" pitchFamily="49" charset="-122"/>
              </a:rPr>
              <a:t>汽车制造业的变化</a:t>
            </a:r>
            <a:endParaRPr lang="zh-CN" altLang="en-US" dirty="0">
              <a:latin typeface="楷体_GB2312" pitchFamily="49" charset="-122"/>
              <a:ea typeface="楷体_GB2312" pitchFamily="49" charset="-122"/>
            </a:endParaRPr>
          </a:p>
          <a:p>
            <a:pPr marL="0" indent="0">
              <a:lnSpc>
                <a:spcPct val="140000"/>
              </a:lnSpc>
              <a:buNone/>
            </a:pPr>
            <a:r>
              <a:rPr lang="en-US" altLang="zh-CN">
                <a:latin typeface="楷体_GB2312" pitchFamily="49" charset="-122"/>
                <a:ea typeface="楷体_GB2312" pitchFamily="49" charset="-122"/>
              </a:rPr>
              <a:t>4 </a:t>
            </a:r>
            <a:r>
              <a:rPr lang="zh-CN" altLang="en-US" dirty="0">
                <a:latin typeface="楷体_GB2312" pitchFamily="49" charset="-122"/>
                <a:ea typeface="楷体_GB2312" pitchFamily="49" charset="-122"/>
              </a:rPr>
              <a:t>微电子工业</a:t>
            </a:r>
            <a:endParaRPr lang="zh-CN" altLang="en-US" dirty="0">
              <a:latin typeface="楷体_GB2312" pitchFamily="49" charset="-122"/>
              <a:ea typeface="楷体_GB2312" pitchFamily="49" charset="-122"/>
            </a:endParaRPr>
          </a:p>
        </p:txBody>
      </p:sp>
      <p:sp>
        <p:nvSpPr>
          <p:cNvPr id="391173" name="动作按钮: 后退或前一项 391172">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734504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三、工业分布的新变化（自</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学）</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6036" name="动作按钮: 后退或前一项 556035">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556037" name="文本占位符 556036"/>
          <p:cNvSpPr>
            <a:spLocks noGrp="1"/>
          </p:cNvSpPr>
          <p:nvPr>
            <p:ph type="body" idx="1"/>
          </p:nvPr>
        </p:nvSpPr>
        <p:spPr>
          <a:xfrm>
            <a:off x="395605" y="1153160"/>
            <a:ext cx="8424545" cy="5022215"/>
          </a:xfrm>
        </p:spPr>
        <p:txBody>
          <a:bodyPr/>
          <a:p>
            <a:pPr>
              <a:lnSpc>
                <a:spcPct val="170000"/>
              </a:lnSpc>
              <a:buNone/>
            </a:pPr>
            <a:r>
              <a:rPr lang="zh-CN" altLang="en-US" dirty="0"/>
              <a:t>三次产业革命</a:t>
            </a:r>
            <a:endParaRPr lang="zh-CN" altLang="en-US" dirty="0"/>
          </a:p>
          <a:p>
            <a:pPr>
              <a:lnSpc>
                <a:spcPct val="170000"/>
              </a:lnSpc>
            </a:pPr>
            <a:r>
              <a:rPr lang="zh-CN" altLang="en-US" sz="2400" dirty="0"/>
              <a:t>第一次工业革命</a:t>
            </a:r>
            <a:r>
              <a:rPr lang="en-US" altLang="zh-CN" sz="2400"/>
              <a:t>18</a:t>
            </a:r>
            <a:r>
              <a:rPr lang="zh-CN" altLang="en-US" sz="2400" dirty="0"/>
              <a:t>世纪</a:t>
            </a:r>
            <a:r>
              <a:rPr lang="en-US" altLang="zh-CN" sz="2400"/>
              <a:t>60</a:t>
            </a:r>
            <a:r>
              <a:rPr lang="zh-CN" altLang="en-US" sz="2400" dirty="0"/>
              <a:t>年代</a:t>
            </a:r>
            <a:r>
              <a:rPr lang="en-US" altLang="zh-CN" sz="2400"/>
              <a:t>--19</a:t>
            </a:r>
            <a:r>
              <a:rPr lang="zh-CN" altLang="en-US" sz="2400" dirty="0"/>
              <a:t>世纪中（蒸汽时代）</a:t>
            </a:r>
            <a:endParaRPr lang="zh-CN" altLang="en-US" sz="2400" dirty="0"/>
          </a:p>
          <a:p>
            <a:pPr>
              <a:lnSpc>
                <a:spcPct val="170000"/>
              </a:lnSpc>
            </a:pPr>
            <a:r>
              <a:rPr lang="zh-CN" altLang="en-US" sz="2400" dirty="0"/>
              <a:t>第二次工业革命</a:t>
            </a:r>
            <a:r>
              <a:rPr lang="en-US" altLang="zh-CN" sz="2400"/>
              <a:t>19</a:t>
            </a:r>
            <a:r>
              <a:rPr lang="zh-CN" altLang="en-US" sz="2400" dirty="0"/>
              <a:t>世纪下半叶</a:t>
            </a:r>
            <a:r>
              <a:rPr lang="en-US" altLang="zh-CN" sz="2400"/>
              <a:t>--20</a:t>
            </a:r>
            <a:r>
              <a:rPr lang="zh-CN" altLang="en-US" sz="2400" dirty="0"/>
              <a:t>世纪初（电气时代）</a:t>
            </a:r>
            <a:endParaRPr lang="zh-CN" altLang="en-US" sz="2400" dirty="0"/>
          </a:p>
          <a:p>
            <a:pPr>
              <a:lnSpc>
                <a:spcPct val="170000"/>
              </a:lnSpc>
            </a:pPr>
            <a:r>
              <a:rPr lang="zh-CN" altLang="en-US" sz="2400" dirty="0"/>
              <a:t>第三次工业革命</a:t>
            </a:r>
            <a:r>
              <a:rPr lang="en-US" altLang="zh-CN" sz="2400"/>
              <a:t>20</a:t>
            </a:r>
            <a:r>
              <a:rPr lang="zh-CN" altLang="en-US" sz="2400" dirty="0"/>
              <a:t>世纪四五十年代到现在（信息时代）</a:t>
            </a:r>
            <a:endParaRPr lang="zh-CN" altLang="en-US" sz="2400" dirty="0"/>
          </a:p>
          <a:p>
            <a:pPr>
              <a:lnSpc>
                <a:spcPct val="170000"/>
              </a:lnSpc>
            </a:pPr>
            <a:r>
              <a:rPr lang="zh-CN" altLang="en-US" sz="2400" dirty="0"/>
              <a:t>第四次工业革命正来临（互联网、人工智能）</a:t>
            </a:r>
            <a:endParaRPr lang="zh-CN" altLang="en-US" sz="2400" dirty="0"/>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三、工业分布的新变化</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5059" name="文本占位符 45058"/>
          <p:cNvSpPr>
            <a:spLocks noGrp="1"/>
          </p:cNvSpPr>
          <p:nvPr>
            <p:ph type="body" idx="1"/>
          </p:nvPr>
        </p:nvSpPr>
        <p:spPr>
          <a:xfrm>
            <a:off x="395605" y="980440"/>
            <a:ext cx="7772400" cy="4114800"/>
          </a:xfrm>
        </p:spPr>
        <p:txBody>
          <a:bodyPr/>
          <a:p>
            <a:r>
              <a:rPr lang="zh-CN" altLang="en-US" dirty="0">
                <a:ea typeface="华文行楷" panose="02010800040101010101" pitchFamily="2" charset="-122"/>
              </a:rPr>
              <a:t>需求不旺</a:t>
            </a:r>
            <a:endParaRPr lang="zh-CN" altLang="en-US" dirty="0">
              <a:ea typeface="华文行楷" panose="02010800040101010101" pitchFamily="2" charset="-122"/>
            </a:endParaRPr>
          </a:p>
          <a:p>
            <a:endParaRPr lang="zh-CN" altLang="en-US" dirty="0">
              <a:ea typeface="华文行楷" panose="02010800040101010101" pitchFamily="2" charset="-122"/>
            </a:endParaRPr>
          </a:p>
          <a:p>
            <a:endParaRPr lang="zh-CN" altLang="en-US" dirty="0">
              <a:ea typeface="华文行楷" panose="02010800040101010101" pitchFamily="2" charset="-122"/>
            </a:endParaRPr>
          </a:p>
          <a:p>
            <a:endParaRPr lang="zh-CN" altLang="en-US" dirty="0">
              <a:ea typeface="华文行楷" panose="02010800040101010101" pitchFamily="2" charset="-122"/>
            </a:endParaRPr>
          </a:p>
          <a:p>
            <a:endParaRPr lang="zh-CN" altLang="en-US" dirty="0">
              <a:ea typeface="华文行楷" panose="02010800040101010101" pitchFamily="2" charset="-122"/>
            </a:endParaRPr>
          </a:p>
          <a:p>
            <a:r>
              <a:rPr lang="zh-CN" altLang="en-US" dirty="0">
                <a:ea typeface="华文行楷" panose="02010800040101010101" pitchFamily="2" charset="-122"/>
              </a:rPr>
              <a:t>生产能力过剩</a:t>
            </a:r>
            <a:endParaRPr lang="zh-CN" altLang="en-US" dirty="0">
              <a:ea typeface="华文行楷" panose="02010800040101010101" pitchFamily="2" charset="-122"/>
            </a:endParaRPr>
          </a:p>
          <a:p>
            <a:endParaRPr lang="zh-CN" altLang="en-US">
              <a:ea typeface="华文行楷" panose="02010800040101010101" pitchFamily="2" charset="-122"/>
            </a:endParaRPr>
          </a:p>
        </p:txBody>
      </p:sp>
      <p:sp>
        <p:nvSpPr>
          <p:cNvPr id="45060" name="文本框 45059"/>
          <p:cNvSpPr txBox="1"/>
          <p:nvPr/>
        </p:nvSpPr>
        <p:spPr>
          <a:xfrm>
            <a:off x="107315" y="1556385"/>
            <a:ext cx="8667750" cy="2075815"/>
          </a:xfrm>
          <a:prstGeom prst="rect">
            <a:avLst/>
          </a:prstGeom>
          <a:solidFill>
            <a:schemeClr val="accent5"/>
          </a:solidFill>
          <a:ln w="9525" cap="flat" cmpd="sng">
            <a:solidFill>
              <a:schemeClr val="tx1"/>
            </a:solidFill>
            <a:prstDash val="solid"/>
            <a:miter/>
            <a:headEnd type="none" w="med" len="med"/>
            <a:tailEnd type="none" w="med" len="med"/>
          </a:ln>
        </p:spPr>
        <p:txBody>
          <a:bodyPr wrap="none" anchor="t" anchorCtr="0">
            <a:noAutofit/>
          </a:bodyPr>
          <a:p>
            <a:pPr>
              <a:buClr>
                <a:schemeClr val="folHlink"/>
              </a:buClr>
              <a:buSzPct val="60000"/>
              <a:buFont typeface="Wingdings" panose="05000000000000000000" pitchFamily="2" charset="2"/>
            </a:pPr>
            <a:r>
              <a:rPr lang="en-US" altLang="zh-CN" dirty="0">
                <a:latin typeface="Tahoma" panose="020B0604030504040204" pitchFamily="34" charset="0"/>
              </a:rPr>
              <a:t>     </a:t>
            </a:r>
            <a:r>
              <a:rPr lang="en-US" altLang="zh-CN" sz="2000" dirty="0">
                <a:latin typeface="Tahoma" panose="020B0604030504040204" pitchFamily="34" charset="0"/>
              </a:rPr>
              <a:t> </a:t>
            </a:r>
            <a:r>
              <a:rPr lang="en-US" altLang="zh-CN" sz="2000">
                <a:latin typeface="Tahoma" panose="020B0604030504040204" pitchFamily="34" charset="0"/>
              </a:rPr>
              <a:t>20</a:t>
            </a:r>
            <a:r>
              <a:rPr lang="zh-CN" altLang="en-US" sz="2000" dirty="0">
                <a:latin typeface="Tahoma" panose="020B0604030504040204" pitchFamily="34" charset="0"/>
              </a:rPr>
              <a:t>世纪</a:t>
            </a:r>
            <a:r>
              <a:rPr lang="en-US" altLang="zh-CN" sz="2000">
                <a:latin typeface="Tahoma" panose="020B0604030504040204" pitchFamily="34" charset="0"/>
              </a:rPr>
              <a:t>70</a:t>
            </a:r>
            <a:r>
              <a:rPr lang="zh-CN" altLang="en-US" sz="2000" dirty="0">
                <a:latin typeface="Tahoma" panose="020B0604030504040204" pitchFamily="34" charset="0"/>
              </a:rPr>
              <a:t>年代中期以来，工业发展速度有所下降，其主要原因是世界消费水平高</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的发达国家需求不旺，这些发达国家人口增长缓慢，有的甚至零增长或负增长，从而</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影响需求的提高；另外，需求不旺，生产也就不会上升，从而影响工资总量的增长</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与消费的提高。</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       此外，技术的提高也会导致某些产品的需求下降。</a:t>
            </a:r>
            <a:endParaRPr lang="zh-CN" altLang="en-US" sz="2000">
              <a:latin typeface="Tahoma" panose="020B0604030504040204" pitchFamily="34" charset="0"/>
            </a:endParaRPr>
          </a:p>
        </p:txBody>
      </p:sp>
      <p:sp>
        <p:nvSpPr>
          <p:cNvPr id="45062" name="文本框 45061"/>
          <p:cNvSpPr txBox="1"/>
          <p:nvPr/>
        </p:nvSpPr>
        <p:spPr>
          <a:xfrm>
            <a:off x="179070" y="4796790"/>
            <a:ext cx="8818880" cy="1137285"/>
          </a:xfrm>
          <a:prstGeom prst="rect">
            <a:avLst/>
          </a:prstGeom>
          <a:solidFill>
            <a:schemeClr val="accent5"/>
          </a:solidFill>
          <a:ln w="9525" cap="flat" cmpd="sng">
            <a:solidFill>
              <a:schemeClr val="tx1"/>
            </a:solidFill>
            <a:prstDash val="solid"/>
            <a:miter/>
            <a:headEnd type="none" w="med" len="med"/>
            <a:tailEnd type="none" w="med" len="med"/>
          </a:ln>
        </p:spPr>
        <p:txBody>
          <a:bodyPr wrap="none" anchor="t" anchorCtr="0">
            <a:spAutoFit/>
          </a:bodyPr>
          <a:p>
            <a:pPr>
              <a:buClr>
                <a:schemeClr val="folHlink"/>
              </a:buClr>
              <a:buSzPct val="60000"/>
              <a:buFont typeface="Wingdings" panose="05000000000000000000" pitchFamily="2" charset="2"/>
            </a:pPr>
            <a:r>
              <a:rPr lang="en-US" altLang="zh-CN" dirty="0">
                <a:latin typeface="Tahoma" panose="020B0604030504040204" pitchFamily="34" charset="0"/>
              </a:rPr>
              <a:t>     </a:t>
            </a:r>
            <a:r>
              <a:rPr lang="en-US" altLang="zh-CN" sz="2000" dirty="0">
                <a:latin typeface="Tahoma" panose="020B0604030504040204" pitchFamily="34" charset="0"/>
              </a:rPr>
              <a:t> </a:t>
            </a:r>
            <a:r>
              <a:rPr lang="zh-CN" altLang="en-US" sz="2000" dirty="0">
                <a:latin typeface="Tahoma" panose="020B0604030504040204" pitchFamily="34" charset="0"/>
              </a:rPr>
              <a:t>工业化国家与地区越来越多，其生产能力也越来越大，而且生产者都希</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望自己的产品占据更大市场，获得更多利润，竞争的结果，使生产能力过剩，</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产品难以销售，最终必然会导致部分企业停产、破产。</a:t>
            </a:r>
            <a:endParaRPr lang="zh-CN" altLang="en-US" sz="2000">
              <a:latin typeface="Tahoma" panose="020B0604030504040204" pitchFamily="34" charset="0"/>
            </a:endParaRPr>
          </a:p>
        </p:txBody>
      </p:sp>
      <p:sp>
        <p:nvSpPr>
          <p:cNvPr id="45065" name="动作按钮: 后退或前一项 45064">
            <a:hlinkClick r:id="rId3" action="ppaction://hlinksldjump"/>
          </p:cNvPr>
          <p:cNvSpPr/>
          <p:nvPr/>
        </p:nvSpPr>
        <p:spPr>
          <a:xfrm>
            <a:off x="8153400" y="6096000"/>
            <a:ext cx="685800" cy="457200"/>
          </a:xfrm>
          <a:prstGeom prst="actionButtonBackPrevious">
            <a:avLst/>
          </a:prstGeom>
          <a:solidFill>
            <a:srgbClr val="CCFFCC"/>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四、当前经济空间格局</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slide(fromTop)">
                                      <p:cBhvr>
                                        <p:cTn id="7" dur="500"/>
                                        <p:tgtEl>
                                          <p:spTgt spid="45060"/>
                                        </p:tgtEl>
                                      </p:cBhvr>
                                    </p:animEffect>
                                  </p:childTnLst>
                                  <p:subTnLst>
                                    <p:set>
                                      <p:cBhvr override="childStyle">
                                        <p:cTn dur="1" fill="hold" display="0" masterRel="nextClick" afterEffect="1"/>
                                        <p:tgtEl>
                                          <p:spTgt spid="4506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slide(fromTop)">
                                      <p:cBhvr>
                                        <p:cTn id="12" dur="500"/>
                                        <p:tgtEl>
                                          <p:spTgt spid="45062"/>
                                        </p:tgtEl>
                                      </p:cBhvr>
                                    </p:animEffect>
                                  </p:childTnLst>
                                  <p:subTnLst>
                                    <p:set>
                                      <p:cBhvr override="childStyle">
                                        <p:cTn dur="1" fill="hold" display="0" masterRel="nextClick" afterEffect="1"/>
                                        <p:tgtEl>
                                          <p:spTgt spid="4506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5065"/>
                                        </p:tgtEl>
                                        <p:attrNameLst>
                                          <p:attrName>style.visibility</p:attrName>
                                        </p:attrNameLst>
                                      </p:cBhvr>
                                      <p:to>
                                        <p:strVal val="visible"/>
                                      </p:to>
                                    </p:set>
                                    <p:animEffect transition="in" filter="slide(fromBottom)">
                                      <p:cBhvr>
                                        <p:cTn id="17"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ldLvl="0" animBg="1"/>
      <p:bldP spid="4506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5059" name="文本占位符 45058"/>
          <p:cNvSpPr>
            <a:spLocks noGrp="1"/>
          </p:cNvSpPr>
          <p:nvPr>
            <p:ph type="body" idx="1"/>
          </p:nvPr>
        </p:nvSpPr>
        <p:spPr>
          <a:xfrm>
            <a:off x="395605" y="980440"/>
            <a:ext cx="7772400" cy="4114800"/>
          </a:xfrm>
        </p:spPr>
        <p:txBody>
          <a:bodyPr/>
          <a:p>
            <a:pPr>
              <a:lnSpc>
                <a:spcPct val="90000"/>
              </a:lnSpc>
            </a:pPr>
            <a:r>
              <a:rPr lang="zh-CN" altLang="en-US" dirty="0">
                <a:ea typeface="华文行楷" panose="02010800040101010101" pitchFamily="2" charset="-122"/>
              </a:rPr>
              <a:t>发达国家遇到的问题</a:t>
            </a:r>
            <a:endParaRPr lang="zh-CN" altLang="en-US" dirty="0">
              <a:ea typeface="华文行楷" panose="02010800040101010101" pitchFamily="2" charset="-122"/>
            </a:endParaRPr>
          </a:p>
          <a:p>
            <a:pPr>
              <a:lnSpc>
                <a:spcPct val="90000"/>
              </a:lnSpc>
            </a:pPr>
            <a:endParaRPr lang="zh-CN" altLang="en-US" dirty="0">
              <a:ea typeface="华文行楷" panose="02010800040101010101" pitchFamily="2" charset="-122"/>
            </a:endParaRPr>
          </a:p>
          <a:p>
            <a:pPr>
              <a:lnSpc>
                <a:spcPct val="90000"/>
              </a:lnSpc>
            </a:pPr>
            <a:endParaRPr lang="zh-CN" altLang="en-US" dirty="0">
              <a:ea typeface="华文行楷" panose="02010800040101010101" pitchFamily="2" charset="-122"/>
            </a:endParaRPr>
          </a:p>
          <a:p>
            <a:pPr>
              <a:lnSpc>
                <a:spcPct val="90000"/>
              </a:lnSpc>
            </a:pPr>
            <a:endParaRPr lang="zh-CN" altLang="en-US" dirty="0">
              <a:ea typeface="华文行楷" panose="02010800040101010101" pitchFamily="2" charset="-122"/>
            </a:endParaRPr>
          </a:p>
          <a:p>
            <a:pPr>
              <a:lnSpc>
                <a:spcPct val="90000"/>
              </a:lnSpc>
            </a:pPr>
            <a:endParaRPr lang="zh-CN" altLang="en-US" dirty="0">
              <a:ea typeface="华文行楷" panose="02010800040101010101" pitchFamily="2" charset="-122"/>
            </a:endParaRPr>
          </a:p>
          <a:p>
            <a:pPr>
              <a:lnSpc>
                <a:spcPct val="90000"/>
              </a:lnSpc>
            </a:pPr>
            <a:endParaRPr lang="zh-CN" altLang="en-US" dirty="0">
              <a:ea typeface="华文行楷" panose="02010800040101010101" pitchFamily="2" charset="-122"/>
            </a:endParaRPr>
          </a:p>
          <a:p>
            <a:pPr>
              <a:lnSpc>
                <a:spcPct val="90000"/>
              </a:lnSpc>
            </a:pPr>
            <a:endParaRPr lang="zh-CN" altLang="en-US" dirty="0">
              <a:ea typeface="华文行楷" panose="02010800040101010101" pitchFamily="2" charset="-122"/>
            </a:endParaRPr>
          </a:p>
          <a:p>
            <a:pPr>
              <a:lnSpc>
                <a:spcPct val="90000"/>
              </a:lnSpc>
            </a:pPr>
            <a:r>
              <a:rPr lang="zh-CN" altLang="en-US" dirty="0">
                <a:ea typeface="华文行楷" panose="02010800040101010101" pitchFamily="2" charset="-122"/>
              </a:rPr>
              <a:t>发展中国家遇到的问题</a:t>
            </a:r>
            <a:endParaRPr lang="zh-CN" altLang="en-US" dirty="0">
              <a:ea typeface="华文行楷" panose="02010800040101010101" pitchFamily="2" charset="-122"/>
            </a:endParaRPr>
          </a:p>
          <a:p>
            <a:endParaRPr lang="zh-CN" altLang="en-US">
              <a:ea typeface="华文行楷" panose="02010800040101010101" pitchFamily="2" charset="-122"/>
            </a:endParaRPr>
          </a:p>
        </p:txBody>
      </p:sp>
      <p:sp>
        <p:nvSpPr>
          <p:cNvPr id="45063" name="文本框 45062"/>
          <p:cNvSpPr txBox="1"/>
          <p:nvPr/>
        </p:nvSpPr>
        <p:spPr>
          <a:xfrm>
            <a:off x="342900" y="1628775"/>
            <a:ext cx="8509635" cy="3107690"/>
          </a:xfrm>
          <a:prstGeom prst="rect">
            <a:avLst/>
          </a:prstGeom>
          <a:solidFill>
            <a:srgbClr val="CCFF99"/>
          </a:solidFill>
          <a:ln w="9525" cap="flat" cmpd="sng">
            <a:solidFill>
              <a:schemeClr val="tx1"/>
            </a:solidFill>
            <a:prstDash val="solid"/>
            <a:miter/>
            <a:headEnd type="none" w="med" len="med"/>
            <a:tailEnd type="none" w="med" len="med"/>
          </a:ln>
        </p:spPr>
        <p:txBody>
          <a:bodyPr wrap="square" anchor="t" anchorCtr="0">
            <a:spAutoFit/>
          </a:bodyPr>
          <a:p>
            <a:pPr>
              <a:buClr>
                <a:schemeClr val="folHlink"/>
              </a:buClr>
              <a:buSzPct val="60000"/>
              <a:buFont typeface="Wingdings" panose="05000000000000000000" pitchFamily="2" charset="2"/>
            </a:pPr>
            <a:r>
              <a:rPr lang="en-US" altLang="zh-CN">
                <a:latin typeface="Tahoma" panose="020B0604030504040204" pitchFamily="34" charset="0"/>
              </a:rPr>
              <a:t>     </a:t>
            </a:r>
            <a:r>
              <a:rPr lang="zh-CN" altLang="en-US" sz="2000" dirty="0">
                <a:latin typeface="Tahoma" panose="020B0604030504040204" pitchFamily="34" charset="0"/>
              </a:rPr>
              <a:t>发达国家科学技术先进，资金充足，管理经验丰富，生产能力强大，可是市场有</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限，遇到市场激烈的竞争，为了推销其产品、占领更大市场，往往一些国家组成一</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个经济集团，彼此减少或取消贸易的障碍，增加彼此的供需，使商品、资金、劳动</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力在范围内自由流动，形成强大经济集体，不仅促进自身繁荣，而且加强与对手的竞</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争。</a:t>
            </a:r>
            <a:endParaRPr lang="zh-CN" altLang="en-US" sz="2000">
              <a:latin typeface="Tahoma" panose="020B0604030504040204" pitchFamily="34" charset="0"/>
            </a:endParaRPr>
          </a:p>
        </p:txBody>
      </p:sp>
      <p:sp>
        <p:nvSpPr>
          <p:cNvPr id="45064" name="文本框 45063"/>
          <p:cNvSpPr txBox="1"/>
          <p:nvPr/>
        </p:nvSpPr>
        <p:spPr>
          <a:xfrm>
            <a:off x="342900" y="5516880"/>
            <a:ext cx="8510270" cy="768350"/>
          </a:xfrm>
          <a:prstGeom prst="rect">
            <a:avLst/>
          </a:prstGeom>
          <a:solidFill>
            <a:srgbClr val="99CCFF"/>
          </a:solidFill>
          <a:ln w="9525" cap="flat" cmpd="sng">
            <a:solidFill>
              <a:schemeClr val="tx1"/>
            </a:solidFill>
            <a:prstDash val="solid"/>
            <a:miter/>
            <a:headEnd type="none" w="med" len="med"/>
            <a:tailEnd type="none" w="med" len="med"/>
          </a:ln>
        </p:spPr>
        <p:txBody>
          <a:bodyPr wrap="none" anchor="t" anchorCtr="0">
            <a:spAutoFit/>
          </a:bodyPr>
          <a:p>
            <a:pPr>
              <a:buClr>
                <a:schemeClr val="folHlink"/>
              </a:buClr>
              <a:buSzPct val="60000"/>
              <a:buFont typeface="Wingdings" panose="05000000000000000000" pitchFamily="2" charset="2"/>
            </a:pPr>
            <a:r>
              <a:rPr lang="en-US" altLang="zh-CN" dirty="0">
                <a:latin typeface="Tahoma" panose="020B0604030504040204" pitchFamily="34" charset="0"/>
              </a:rPr>
              <a:t>   </a:t>
            </a:r>
            <a:r>
              <a:rPr lang="en-US" altLang="zh-CN" sz="2000" dirty="0">
                <a:latin typeface="Tahoma" panose="020B0604030504040204" pitchFamily="34" charset="0"/>
              </a:rPr>
              <a:t>   </a:t>
            </a:r>
            <a:r>
              <a:rPr lang="zh-CN" altLang="en-US" sz="2000" dirty="0">
                <a:latin typeface="Tahoma" panose="020B0604030504040204" pitchFamily="34" charset="0"/>
              </a:rPr>
              <a:t>发展中国家的优势往往在于资源与劳动力，而短于机器、资金、技术、</a:t>
            </a:r>
            <a:endParaRPr lang="zh-CN" altLang="en-US" sz="2000" dirty="0">
              <a:latin typeface="Tahoma" panose="020B0604030504040204" pitchFamily="34" charset="0"/>
            </a:endParaRPr>
          </a:p>
          <a:p>
            <a:pPr>
              <a:buClr>
                <a:schemeClr val="folHlink"/>
              </a:buClr>
              <a:buSzPct val="60000"/>
              <a:buFont typeface="Wingdings" panose="05000000000000000000" pitchFamily="2" charset="2"/>
            </a:pPr>
            <a:r>
              <a:rPr lang="zh-CN" altLang="en-US" sz="2000" dirty="0">
                <a:latin typeface="Tahoma" panose="020B0604030504040204" pitchFamily="34" charset="0"/>
              </a:rPr>
              <a:t>基础设施与管理经验。</a:t>
            </a:r>
            <a:endParaRPr lang="zh-CN" altLang="en-US" sz="2000">
              <a:latin typeface="Tahoma" panose="020B0604030504040204" pitchFamily="34" charset="0"/>
            </a:endParaRPr>
          </a:p>
        </p:txBody>
      </p:sp>
      <p:sp>
        <p:nvSpPr>
          <p:cNvPr id="45065" name="动作按钮: 后退或前一项 45064">
            <a:hlinkClick r:id="rId3" action="ppaction://hlinksldjump"/>
          </p:cNvPr>
          <p:cNvSpPr/>
          <p:nvPr/>
        </p:nvSpPr>
        <p:spPr>
          <a:xfrm>
            <a:off x="8153400" y="6096000"/>
            <a:ext cx="685800" cy="457200"/>
          </a:xfrm>
          <a:prstGeom prst="actionButtonBackPrevious">
            <a:avLst/>
          </a:prstGeom>
          <a:solidFill>
            <a:srgbClr val="CCFFCC"/>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四、当前经济空间格局</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slide(fromTop)">
                                      <p:cBhvr>
                                        <p:cTn id="7" dur="500"/>
                                        <p:tgtEl>
                                          <p:spTgt spid="45063"/>
                                        </p:tgtEl>
                                      </p:cBhvr>
                                    </p:animEffect>
                                  </p:childTnLst>
                                  <p:subTnLst>
                                    <p:set>
                                      <p:cBhvr override="childStyle">
                                        <p:cTn dur="1" fill="hold" display="0" masterRel="nextClick" afterEffect="1"/>
                                        <p:tgtEl>
                                          <p:spTgt spid="4506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5064"/>
                                        </p:tgtEl>
                                        <p:attrNameLst>
                                          <p:attrName>style.visibility</p:attrName>
                                        </p:attrNameLst>
                                      </p:cBhvr>
                                      <p:to>
                                        <p:strVal val="visible"/>
                                      </p:to>
                                    </p:set>
                                    <p:animEffect transition="in" filter="slide(fromTop)">
                                      <p:cBhvr>
                                        <p:cTn id="12" dur="500"/>
                                        <p:tgtEl>
                                          <p:spTgt spid="45064"/>
                                        </p:tgtEl>
                                      </p:cBhvr>
                                    </p:animEffect>
                                  </p:childTnLst>
                                  <p:subTnLst>
                                    <p:set>
                                      <p:cBhvr override="childStyle">
                                        <p:cTn dur="1" fill="hold" display="0" masterRel="nextClick" afterEffect="1"/>
                                        <p:tgtEl>
                                          <p:spTgt spid="4506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5065"/>
                                        </p:tgtEl>
                                        <p:attrNameLst>
                                          <p:attrName>style.visibility</p:attrName>
                                        </p:attrNameLst>
                                      </p:cBhvr>
                                      <p:to>
                                        <p:strVal val="visible"/>
                                      </p:to>
                                    </p:set>
                                    <p:animEffect transition="in" filter="slide(fromBottom)">
                                      <p:cBhvr>
                                        <p:cTn id="17"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bldLvl="0" animBg="1"/>
      <p:bldP spid="45064"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43758" name="图片 543757" descr="工业"/>
          <p:cNvPicPr>
            <a:picLocks noChangeAspect="1"/>
          </p:cNvPicPr>
          <p:nvPr/>
        </p:nvPicPr>
        <p:blipFill>
          <a:blip r:embed="rId3"/>
          <a:stretch>
            <a:fillRect/>
          </a:stretch>
        </p:blipFill>
        <p:spPr>
          <a:xfrm>
            <a:off x="468313" y="1989138"/>
            <a:ext cx="4033837" cy="2720975"/>
          </a:xfrm>
          <a:prstGeom prst="rect">
            <a:avLst/>
          </a:prstGeom>
          <a:noFill/>
          <a:ln w="9525">
            <a:noFill/>
          </a:ln>
        </p:spPr>
      </p:pic>
      <p:sp>
        <p:nvSpPr>
          <p:cNvPr id="543759" name="矩形 543758"/>
          <p:cNvSpPr/>
          <p:nvPr/>
        </p:nvSpPr>
        <p:spPr>
          <a:xfrm>
            <a:off x="468313" y="5157788"/>
            <a:ext cx="8353425" cy="1190625"/>
          </a:xfrm>
          <a:prstGeom prst="rect">
            <a:avLst/>
          </a:prstGeom>
          <a:solidFill>
            <a:srgbClr val="FFFFFF"/>
          </a:solidFill>
          <a:ln w="9525">
            <a:noFill/>
          </a:ln>
        </p:spPr>
        <p:txBody>
          <a:bodyPr anchor="ctr" anchorCtr="0">
            <a:spAutoFit/>
          </a:bodyPr>
          <a:p>
            <a:pPr indent="133350">
              <a:spcBef>
                <a:spcPct val="0"/>
              </a:spcBef>
            </a:pPr>
            <a:r>
              <a:rPr lang="zh-CN" altLang="en-US" dirty="0">
                <a:latin typeface="Tahoma" panose="020B0604030504040204" pitchFamily="34" charset="0"/>
              </a:rPr>
              <a:t>工业路沿线主要工厂企业有福州酿造厂、福州客车厂、福州玻璃厂、福州</a:t>
            </a:r>
            <a:r>
              <a:rPr lang="zh-CN" altLang="en-US" dirty="0">
                <a:latin typeface="Tahoma" panose="020B0604030504040204" pitchFamily="34" charset="0"/>
                <a:hlinkClick r:id="rId4"/>
              </a:rPr>
              <a:t>保温瓶</a:t>
            </a:r>
            <a:r>
              <a:rPr lang="zh-CN" altLang="en-US" dirty="0">
                <a:latin typeface="Tahoma" panose="020B0604030504040204" pitchFamily="34" charset="0"/>
              </a:rPr>
              <a:t>厂、福州罐头厂、福州汽车修理厂、福州有色金属压延厂、福州动力机厂、福州味精厂、福州油墨厂、福州第二塑料厂、福州搪瓷厂、福州发电设备厂、福州轧钢厂等。 </a:t>
            </a:r>
            <a:endParaRPr lang="zh-CN" altLang="en-US" dirty="0">
              <a:latin typeface="Tahoma" panose="020B0604030504040204" pitchFamily="34" charset="0"/>
            </a:endParaRPr>
          </a:p>
        </p:txBody>
      </p:sp>
      <p:pic>
        <p:nvPicPr>
          <p:cNvPr id="543760" name="图片 543759" descr="万宝商圈"/>
          <p:cNvPicPr>
            <a:picLocks noChangeAspect="1"/>
          </p:cNvPicPr>
          <p:nvPr/>
        </p:nvPicPr>
        <p:blipFill>
          <a:blip r:embed="rId5"/>
          <a:stretch>
            <a:fillRect/>
          </a:stretch>
        </p:blipFill>
        <p:spPr>
          <a:xfrm>
            <a:off x="4716463" y="1989138"/>
            <a:ext cx="4129087" cy="2800350"/>
          </a:xfrm>
          <a:prstGeom prst="rect">
            <a:avLst/>
          </a:prstGeom>
          <a:noFill/>
          <a:ln w="9525">
            <a:noFill/>
          </a:ln>
        </p:spPr>
      </p:pic>
      <p:sp>
        <p:nvSpPr>
          <p:cNvPr id="4" name="文本框 3"/>
          <p:cNvSpPr txBox="1"/>
          <p:nvPr>
            <p:custDataLst>
              <p:tags r:id="rId6"/>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传统工业区提升改造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8084" name="矩形 558083"/>
          <p:cNvSpPr/>
          <p:nvPr/>
        </p:nvSpPr>
        <p:spPr>
          <a:xfrm>
            <a:off x="180023" y="5280660"/>
            <a:ext cx="8353425" cy="366713"/>
          </a:xfrm>
          <a:prstGeom prst="rect">
            <a:avLst/>
          </a:prstGeom>
          <a:solidFill>
            <a:srgbClr val="FFFFFF"/>
          </a:solidFill>
          <a:ln w="9525">
            <a:noFill/>
          </a:ln>
        </p:spPr>
        <p:txBody>
          <a:bodyPr anchor="ctr" anchorCtr="0">
            <a:spAutoFit/>
          </a:bodyPr>
          <a:p>
            <a:pPr indent="133350">
              <a:spcBef>
                <a:spcPct val="0"/>
              </a:spcBef>
            </a:pPr>
            <a:endParaRPr dirty="0">
              <a:latin typeface="Tahoma" panose="020B0604030504040204" pitchFamily="34" charset="0"/>
            </a:endParaRPr>
          </a:p>
        </p:txBody>
      </p:sp>
      <p:pic>
        <p:nvPicPr>
          <p:cNvPr id="558087" name="图片 558086" descr="2087418427288133860"/>
          <p:cNvPicPr>
            <a:picLocks noChangeAspect="1"/>
          </p:cNvPicPr>
          <p:nvPr/>
        </p:nvPicPr>
        <p:blipFill>
          <a:blip r:embed="rId3"/>
          <a:stretch>
            <a:fillRect/>
          </a:stretch>
        </p:blipFill>
        <p:spPr>
          <a:xfrm>
            <a:off x="251460" y="1556385"/>
            <a:ext cx="3924300" cy="2284413"/>
          </a:xfrm>
          <a:prstGeom prst="rect">
            <a:avLst/>
          </a:prstGeom>
          <a:noFill/>
          <a:ln w="9525">
            <a:noFill/>
          </a:ln>
        </p:spPr>
      </p:pic>
      <p:pic>
        <p:nvPicPr>
          <p:cNvPr id="558089" name="图片 558088" descr="477238c0c2c54bf6e98db4619854c557"/>
          <p:cNvPicPr>
            <a:picLocks noChangeAspect="1"/>
          </p:cNvPicPr>
          <p:nvPr/>
        </p:nvPicPr>
        <p:blipFill>
          <a:blip r:embed="rId4"/>
          <a:stretch>
            <a:fillRect/>
          </a:stretch>
        </p:blipFill>
        <p:spPr>
          <a:xfrm>
            <a:off x="467360" y="3932873"/>
            <a:ext cx="3467100" cy="2301875"/>
          </a:xfrm>
          <a:prstGeom prst="rect">
            <a:avLst/>
          </a:prstGeom>
          <a:noFill/>
          <a:ln w="9525">
            <a:noFill/>
          </a:ln>
        </p:spPr>
      </p:pic>
      <p:pic>
        <p:nvPicPr>
          <p:cNvPr id="558091" name="图片 558090" descr="b_75109934"/>
          <p:cNvPicPr>
            <a:picLocks noChangeAspect="1"/>
          </p:cNvPicPr>
          <p:nvPr/>
        </p:nvPicPr>
        <p:blipFill>
          <a:blip r:embed="rId5"/>
          <a:stretch>
            <a:fillRect/>
          </a:stretch>
        </p:blipFill>
        <p:spPr>
          <a:xfrm>
            <a:off x="4644073" y="1269048"/>
            <a:ext cx="3736975" cy="4994275"/>
          </a:xfrm>
          <a:prstGeom prst="rect">
            <a:avLst/>
          </a:prstGeom>
          <a:noFill/>
          <a:ln w="9525">
            <a:noFill/>
          </a:ln>
        </p:spPr>
      </p:pic>
      <p:sp>
        <p:nvSpPr>
          <p:cNvPr id="4" name="文本框 3"/>
          <p:cNvSpPr txBox="1"/>
          <p:nvPr>
            <p:custDataLst>
              <p:tags r:id="rId6"/>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传统工业区提升改造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8084" name="矩形 558083"/>
          <p:cNvSpPr/>
          <p:nvPr/>
        </p:nvSpPr>
        <p:spPr>
          <a:xfrm>
            <a:off x="180023" y="5280660"/>
            <a:ext cx="8353425" cy="366713"/>
          </a:xfrm>
          <a:prstGeom prst="rect">
            <a:avLst/>
          </a:prstGeom>
          <a:solidFill>
            <a:srgbClr val="FFFFFF"/>
          </a:solidFill>
          <a:ln w="9525">
            <a:noFill/>
          </a:ln>
        </p:spPr>
        <p:txBody>
          <a:bodyPr anchor="ctr" anchorCtr="0">
            <a:spAutoFit/>
          </a:bodyPr>
          <a:p>
            <a:pPr indent="133350">
              <a:spcBef>
                <a:spcPct val="0"/>
              </a:spcBef>
            </a:pPr>
            <a:endParaRPr dirty="0">
              <a:latin typeface="Tahoma" panose="020B0604030504040204" pitchFamily="34" charset="0"/>
            </a:endParaRPr>
          </a:p>
        </p:txBody>
      </p:sp>
      <p:sp>
        <p:nvSpPr>
          <p:cNvPr id="4" name="文本框 3"/>
          <p:cNvSpPr txBox="1"/>
          <p:nvPr>
            <p:custDataLst>
              <p:tags r:id="rId3"/>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传统工业区提升改造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 name="图片 4"/>
          <p:cNvPicPr>
            <a:picLocks noChangeAspect="1"/>
          </p:cNvPicPr>
          <p:nvPr>
            <p:custDataLst>
              <p:tags r:id="rId4"/>
            </p:custDataLst>
          </p:nvPr>
        </p:nvPicPr>
        <p:blipFill>
          <a:blip r:embed="rId5"/>
          <a:stretch>
            <a:fillRect/>
          </a:stretch>
        </p:blipFill>
        <p:spPr>
          <a:xfrm>
            <a:off x="412750" y="1083945"/>
            <a:ext cx="7975600" cy="486346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8084" name="矩形 558083"/>
          <p:cNvSpPr/>
          <p:nvPr/>
        </p:nvSpPr>
        <p:spPr>
          <a:xfrm>
            <a:off x="180023" y="5280660"/>
            <a:ext cx="8353425" cy="366713"/>
          </a:xfrm>
          <a:prstGeom prst="rect">
            <a:avLst/>
          </a:prstGeom>
          <a:solidFill>
            <a:srgbClr val="FFFFFF"/>
          </a:solidFill>
          <a:ln w="9525">
            <a:noFill/>
          </a:ln>
        </p:spPr>
        <p:txBody>
          <a:bodyPr anchor="ctr" anchorCtr="0">
            <a:spAutoFit/>
          </a:bodyPr>
          <a:p>
            <a:pPr indent="133350">
              <a:spcBef>
                <a:spcPct val="0"/>
              </a:spcBef>
            </a:pPr>
            <a:endParaRPr dirty="0">
              <a:latin typeface="Tahoma" panose="020B0604030504040204" pitchFamily="34" charset="0"/>
            </a:endParaRPr>
          </a:p>
        </p:txBody>
      </p:sp>
      <p:sp>
        <p:nvSpPr>
          <p:cNvPr id="4" name="文本框 3"/>
          <p:cNvSpPr txBox="1"/>
          <p:nvPr>
            <p:custDataLst>
              <p:tags r:id="rId3"/>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传统工业区提升改造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2" name="图片 1"/>
          <p:cNvPicPr>
            <a:picLocks noChangeAspect="1"/>
          </p:cNvPicPr>
          <p:nvPr/>
        </p:nvPicPr>
        <p:blipFill>
          <a:blip r:embed="rId4"/>
          <a:stretch>
            <a:fillRect/>
          </a:stretch>
        </p:blipFill>
        <p:spPr>
          <a:xfrm>
            <a:off x="771525" y="904875"/>
            <a:ext cx="7600950" cy="5048250"/>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8084" name="矩形 558083"/>
          <p:cNvSpPr/>
          <p:nvPr/>
        </p:nvSpPr>
        <p:spPr>
          <a:xfrm>
            <a:off x="180023" y="5280660"/>
            <a:ext cx="8353425" cy="366713"/>
          </a:xfrm>
          <a:prstGeom prst="rect">
            <a:avLst/>
          </a:prstGeom>
          <a:solidFill>
            <a:srgbClr val="FFFFFF"/>
          </a:solidFill>
          <a:ln w="9525">
            <a:noFill/>
          </a:ln>
        </p:spPr>
        <p:txBody>
          <a:bodyPr anchor="ctr" anchorCtr="0">
            <a:spAutoFit/>
          </a:bodyPr>
          <a:p>
            <a:pPr indent="133350">
              <a:spcBef>
                <a:spcPct val="0"/>
              </a:spcBef>
            </a:pPr>
            <a:endParaRPr dirty="0">
              <a:latin typeface="Tahoma" panose="020B0604030504040204" pitchFamily="34" charset="0"/>
            </a:endParaRPr>
          </a:p>
        </p:txBody>
      </p:sp>
      <p:sp>
        <p:nvSpPr>
          <p:cNvPr id="4" name="文本框 3"/>
          <p:cNvSpPr txBox="1"/>
          <p:nvPr>
            <p:custDataLst>
              <p:tags r:id="rId3"/>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传统工业区提升改造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 name="图片 4"/>
          <p:cNvPicPr>
            <a:picLocks noChangeAspect="1"/>
          </p:cNvPicPr>
          <p:nvPr/>
        </p:nvPicPr>
        <p:blipFill>
          <a:blip r:embed="rId4"/>
          <a:stretch>
            <a:fillRect/>
          </a:stretch>
        </p:blipFill>
        <p:spPr>
          <a:xfrm>
            <a:off x="-36830" y="2285365"/>
            <a:ext cx="6929755" cy="4517390"/>
          </a:xfrm>
          <a:prstGeom prst="rect">
            <a:avLst/>
          </a:prstGeom>
        </p:spPr>
      </p:pic>
      <p:pic>
        <p:nvPicPr>
          <p:cNvPr id="3" name="图片 2"/>
          <p:cNvPicPr>
            <a:picLocks noChangeAspect="1"/>
          </p:cNvPicPr>
          <p:nvPr/>
        </p:nvPicPr>
        <p:blipFill>
          <a:blip r:embed="rId5"/>
          <a:stretch>
            <a:fillRect/>
          </a:stretch>
        </p:blipFill>
        <p:spPr>
          <a:xfrm>
            <a:off x="6289040" y="-99695"/>
            <a:ext cx="2662555" cy="344170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（二）在英国出现工业革命的条件</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454025" y="1052830"/>
            <a:ext cx="8481695" cy="4655185"/>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英国于18世纪的后半期出现工业革命。当时，英国在海外贸易方面，不但取代了老牌殖民主义西班牙、葡萄牙，而且压倒了曾在17世纪垄断当时欧洲海外航运业与商业的荷兰，走上了欧洲对外贸易的霸主地位。</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      经过“光荣革命”（1689），英国摆脱了专制王权，走上了君主立宪制，议会成为主权机构，逐步演变为由议会中多数执政，组织责任内阁。这对英国政局稳定、经济发展，促进工业革命起着重要作用。</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7058" name="文本框 557057"/>
          <p:cNvSpPr txBox="1"/>
          <p:nvPr/>
        </p:nvSpPr>
        <p:spPr>
          <a:xfrm>
            <a:off x="152400" y="2057400"/>
            <a:ext cx="5105400" cy="701675"/>
          </a:xfrm>
          <a:prstGeom prst="rect">
            <a:avLst/>
          </a:prstGeom>
          <a:noFill/>
          <a:ln w="9525">
            <a:noFill/>
          </a:ln>
        </p:spPr>
        <p:txBody>
          <a:bodyPr>
            <a:spAutoFit/>
          </a:bodyPr>
          <a:p>
            <a:pPr>
              <a:spcBef>
                <a:spcPct val="50000"/>
              </a:spcBef>
              <a:buFont typeface="Arial" panose="020B0604020202020204" pitchFamily="34" charset="0"/>
            </a:pPr>
            <a:r>
              <a:rPr lang="zh-CN" altLang="en-US" sz="4000" b="1" dirty="0">
                <a:effectLst>
                  <a:outerShdw blurRad="38100" dist="38100" dir="2700000">
                    <a:srgbClr val="FFFFFF"/>
                  </a:outerShdw>
                </a:effectLst>
                <a:latin typeface="隶书" panose="02010509060101010101" pitchFamily="49" charset="-122"/>
                <a:ea typeface="隶书" panose="02010509060101010101" pitchFamily="49" charset="-122"/>
              </a:rPr>
              <a:t>（</a:t>
            </a:r>
            <a:r>
              <a:rPr lang="en-US" altLang="zh-CN" sz="4000" b="1">
                <a:effectLst>
                  <a:outerShdw blurRad="38100" dist="38100" dir="2700000">
                    <a:srgbClr val="FFFFFF"/>
                  </a:outerShdw>
                </a:effectLst>
                <a:latin typeface="隶书" panose="02010509060101010101" pitchFamily="49" charset="-122"/>
                <a:ea typeface="隶书" panose="02010509060101010101" pitchFamily="49" charset="-122"/>
              </a:rPr>
              <a:t>1</a:t>
            </a:r>
            <a:r>
              <a:rPr lang="zh-CN" altLang="en-US" sz="4000" b="1" dirty="0">
                <a:effectLst>
                  <a:outerShdw blurRad="38100" dist="38100" dir="2700000">
                    <a:srgbClr val="FFFFFF"/>
                  </a:outerShdw>
                </a:effectLst>
                <a:latin typeface="隶书" panose="02010509060101010101" pitchFamily="49" charset="-122"/>
                <a:ea typeface="隶书" panose="02010509060101010101" pitchFamily="49" charset="-122"/>
              </a:rPr>
              <a:t>）区位优势</a:t>
            </a:r>
            <a:endParaRPr lang="zh-CN" altLang="en-US" sz="4000" b="1" dirty="0">
              <a:effectLst>
                <a:outerShdw blurRad="38100" dist="38100" dir="2700000">
                  <a:srgbClr val="FFFFFF"/>
                </a:outerShdw>
              </a:effectLst>
              <a:latin typeface="隶书" panose="02010509060101010101" pitchFamily="49" charset="-122"/>
              <a:ea typeface="隶书" panose="02010509060101010101" pitchFamily="49" charset="-122"/>
            </a:endParaRPr>
          </a:p>
        </p:txBody>
      </p:sp>
      <p:sp>
        <p:nvSpPr>
          <p:cNvPr id="557059" name="文本框 557058"/>
          <p:cNvSpPr txBox="1"/>
          <p:nvPr/>
        </p:nvSpPr>
        <p:spPr>
          <a:xfrm>
            <a:off x="457200" y="3048000"/>
            <a:ext cx="57150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A</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、丰富的煤炭资源</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57060" name="文本框 557059"/>
          <p:cNvSpPr txBox="1"/>
          <p:nvPr/>
        </p:nvSpPr>
        <p:spPr>
          <a:xfrm>
            <a:off x="533400" y="4953000"/>
            <a:ext cx="64008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D</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、便捷的水陆交通</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57061" name="文本框 557060"/>
          <p:cNvSpPr txBox="1"/>
          <p:nvPr/>
        </p:nvSpPr>
        <p:spPr>
          <a:xfrm>
            <a:off x="457200" y="3733800"/>
            <a:ext cx="55626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B</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、离铁矿区较近</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57062" name="文本框 557061"/>
          <p:cNvSpPr txBox="1"/>
          <p:nvPr/>
        </p:nvSpPr>
        <p:spPr>
          <a:xfrm>
            <a:off x="457200" y="4343400"/>
            <a:ext cx="55626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C</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、充足的水源</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57063" name="标题 557062"/>
          <p:cNvSpPr>
            <a:spLocks noGrp="1"/>
          </p:cNvSpPr>
          <p:nvPr>
            <p:ph type="title" idx="4294967295"/>
          </p:nvPr>
        </p:nvSpPr>
        <p:spPr>
          <a:xfrm>
            <a:off x="323850" y="836613"/>
            <a:ext cx="6596063" cy="1143000"/>
          </a:xfrm>
        </p:spPr>
        <p:txBody>
          <a:bodyPr anchor="b" anchorCtr="0"/>
          <a:p>
            <a:r>
              <a:rPr lang="zh-CN" altLang="en-US" sz="4000" b="1" dirty="0">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一、</a:t>
            </a:r>
            <a:r>
              <a:rPr lang="en-US" altLang="zh-CN" sz="4000" b="1" err="1">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德国鲁尔工业区</a:t>
            </a:r>
            <a:endParaRPr lang="en-US" altLang="zh-CN" sz="4000" b="1">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endParaRPr>
          </a:p>
        </p:txBody>
      </p:sp>
      <p:sp>
        <p:nvSpPr>
          <p:cNvPr id="557064" name="矩形 557063"/>
          <p:cNvSpPr/>
          <p:nvPr/>
        </p:nvSpPr>
        <p:spPr>
          <a:xfrm>
            <a:off x="539750" y="5734050"/>
            <a:ext cx="3827463" cy="641350"/>
          </a:xfrm>
          <a:prstGeom prst="rect">
            <a:avLst/>
          </a:prstGeom>
          <a:noFill/>
          <a:ln w="9525">
            <a:noFill/>
          </a:ln>
        </p:spPr>
        <p:txBody>
          <a:bodyPr>
            <a:spAutoFit/>
          </a:bodyPr>
          <a:p>
            <a:pPr>
              <a:spcBef>
                <a:spcPct val="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E</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、广阔的市场</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pic>
        <p:nvPicPr>
          <p:cNvPr id="557065" name="图片 557064" descr="gif007">
            <a:hlinkClick r:id="rId3" action="ppaction://hlinksldjump"/>
          </p:cNvPr>
          <p:cNvPicPr>
            <a:picLocks noChangeAspect="1"/>
          </p:cNvPicPr>
          <p:nvPr/>
        </p:nvPicPr>
        <p:blipFill>
          <a:blip r:embed="rId4"/>
          <a:stretch>
            <a:fillRect/>
          </a:stretch>
        </p:blipFill>
        <p:spPr>
          <a:xfrm>
            <a:off x="5435600" y="2997200"/>
            <a:ext cx="642938" cy="625475"/>
          </a:xfrm>
          <a:prstGeom prst="rect">
            <a:avLst/>
          </a:prstGeom>
          <a:noFill/>
          <a:ln w="9525">
            <a:noFill/>
          </a:ln>
        </p:spPr>
      </p:pic>
      <p:pic>
        <p:nvPicPr>
          <p:cNvPr id="557066" name="图片 557065" descr="gif007">
            <a:hlinkClick r:id="rId3" action="ppaction://hlinksldjump"/>
          </p:cNvPr>
          <p:cNvPicPr>
            <a:picLocks noChangeAspect="1"/>
          </p:cNvPicPr>
          <p:nvPr/>
        </p:nvPicPr>
        <p:blipFill>
          <a:blip r:embed="rId4"/>
          <a:stretch>
            <a:fillRect/>
          </a:stretch>
        </p:blipFill>
        <p:spPr>
          <a:xfrm>
            <a:off x="5003800" y="3789363"/>
            <a:ext cx="712788" cy="693737"/>
          </a:xfrm>
          <a:prstGeom prst="rect">
            <a:avLst/>
          </a:prstGeom>
          <a:noFill/>
          <a:ln w="9525">
            <a:noFill/>
          </a:ln>
        </p:spPr>
      </p:pic>
      <p:pic>
        <p:nvPicPr>
          <p:cNvPr id="557067" name="图片 557066" descr="gif007">
            <a:hlinkClick r:id="rId3" action="ppaction://hlinksldjump"/>
          </p:cNvPr>
          <p:cNvPicPr>
            <a:picLocks noChangeAspect="1"/>
          </p:cNvPicPr>
          <p:nvPr/>
        </p:nvPicPr>
        <p:blipFill>
          <a:blip r:embed="rId4"/>
          <a:stretch>
            <a:fillRect/>
          </a:stretch>
        </p:blipFill>
        <p:spPr>
          <a:xfrm>
            <a:off x="4500563" y="4437063"/>
            <a:ext cx="639762" cy="622300"/>
          </a:xfrm>
          <a:prstGeom prst="rect">
            <a:avLst/>
          </a:prstGeom>
          <a:noFill/>
          <a:ln w="9525">
            <a:noFill/>
          </a:ln>
        </p:spPr>
      </p:pic>
      <p:pic>
        <p:nvPicPr>
          <p:cNvPr id="557068" name="图片 557067" descr="gif007">
            <a:hlinkClick r:id="rId3" action="ppaction://hlinksldjump"/>
          </p:cNvPr>
          <p:cNvPicPr>
            <a:picLocks noChangeAspect="1"/>
          </p:cNvPicPr>
          <p:nvPr/>
        </p:nvPicPr>
        <p:blipFill>
          <a:blip r:embed="rId4"/>
          <a:stretch>
            <a:fillRect/>
          </a:stretch>
        </p:blipFill>
        <p:spPr>
          <a:xfrm>
            <a:off x="5364163" y="5084763"/>
            <a:ext cx="719137" cy="700087"/>
          </a:xfrm>
          <a:prstGeom prst="rect">
            <a:avLst/>
          </a:prstGeom>
          <a:noFill/>
          <a:ln w="9525">
            <a:noFill/>
          </a:ln>
        </p:spPr>
      </p:pic>
      <p:pic>
        <p:nvPicPr>
          <p:cNvPr id="557069" name="图片 557068" descr="gif007">
            <a:hlinkClick r:id="rId3" action="ppaction://hlinksldjump"/>
          </p:cNvPr>
          <p:cNvPicPr>
            <a:picLocks noChangeAspect="1"/>
          </p:cNvPicPr>
          <p:nvPr/>
        </p:nvPicPr>
        <p:blipFill>
          <a:blip r:embed="rId4"/>
          <a:stretch>
            <a:fillRect/>
          </a:stretch>
        </p:blipFill>
        <p:spPr>
          <a:xfrm>
            <a:off x="4932363" y="5876925"/>
            <a:ext cx="719137" cy="700088"/>
          </a:xfrm>
          <a:prstGeom prst="rect">
            <a:avLst/>
          </a:prstGeom>
          <a:noFill/>
          <a:ln w="9525">
            <a:noFill/>
          </a:ln>
        </p:spPr>
      </p:pic>
      <p:sp>
        <p:nvSpPr>
          <p:cNvPr id="2" name="文本框 1"/>
          <p:cNvSpPr txBox="1"/>
          <p:nvPr>
            <p:custDataLst>
              <p:tags r:id="rId5"/>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传统工业区提升改造</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7059"/>
                                        </p:tgtEl>
                                        <p:attrNameLst>
                                          <p:attrName>style.visibility</p:attrName>
                                        </p:attrNameLst>
                                      </p:cBhvr>
                                      <p:to>
                                        <p:strVal val="visible"/>
                                      </p:to>
                                    </p:set>
                                    <p:anim calcmode="lin" valueType="num">
                                      <p:cBhvr additive="base">
                                        <p:cTn id="7" dur="500" fill="hold"/>
                                        <p:tgtEl>
                                          <p:spTgt spid="557059"/>
                                        </p:tgtEl>
                                        <p:attrNameLst>
                                          <p:attrName>ppt_x</p:attrName>
                                        </p:attrNameLst>
                                      </p:cBhvr>
                                      <p:tavLst>
                                        <p:tav tm="0">
                                          <p:val>
                                            <p:strVal val="0-#ppt_w/2"/>
                                          </p:val>
                                        </p:tav>
                                        <p:tav tm="100000">
                                          <p:val>
                                            <p:strVal val="#ppt_x"/>
                                          </p:val>
                                        </p:tav>
                                      </p:tavLst>
                                    </p:anim>
                                    <p:anim calcmode="lin" valueType="num">
                                      <p:cBhvr additive="base">
                                        <p:cTn id="8" dur="500" fill="hold"/>
                                        <p:tgtEl>
                                          <p:spTgt spid="5570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557065"/>
                                        </p:tgtEl>
                                        <p:attrNameLst>
                                          <p:attrName>style.visibility</p:attrName>
                                        </p:attrNameLst>
                                      </p:cBhvr>
                                      <p:to>
                                        <p:strVal val="visible"/>
                                      </p:to>
                                    </p:set>
                                    <p:animEffect transition="in" filter="blinds(horizontal)">
                                      <p:cBhvr>
                                        <p:cTn id="12" dur="500"/>
                                        <p:tgtEl>
                                          <p:spTgt spid="55706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57061"/>
                                        </p:tgtEl>
                                        <p:attrNameLst>
                                          <p:attrName>style.visibility</p:attrName>
                                        </p:attrNameLst>
                                      </p:cBhvr>
                                      <p:to>
                                        <p:strVal val="visible"/>
                                      </p:to>
                                    </p:set>
                                    <p:anim calcmode="lin" valueType="num">
                                      <p:cBhvr additive="base">
                                        <p:cTn id="17" dur="500" fill="hold"/>
                                        <p:tgtEl>
                                          <p:spTgt spid="557061"/>
                                        </p:tgtEl>
                                        <p:attrNameLst>
                                          <p:attrName>ppt_x</p:attrName>
                                        </p:attrNameLst>
                                      </p:cBhvr>
                                      <p:tavLst>
                                        <p:tav tm="0">
                                          <p:val>
                                            <p:strVal val="0-#ppt_w/2"/>
                                          </p:val>
                                        </p:tav>
                                        <p:tav tm="100000">
                                          <p:val>
                                            <p:strVal val="#ppt_x"/>
                                          </p:val>
                                        </p:tav>
                                      </p:tavLst>
                                    </p:anim>
                                    <p:anim calcmode="lin" valueType="num">
                                      <p:cBhvr additive="base">
                                        <p:cTn id="18" dur="500" fill="hold"/>
                                        <p:tgtEl>
                                          <p:spTgt spid="557061"/>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557066"/>
                                        </p:tgtEl>
                                        <p:attrNameLst>
                                          <p:attrName>style.visibility</p:attrName>
                                        </p:attrNameLst>
                                      </p:cBhvr>
                                      <p:to>
                                        <p:strVal val="visible"/>
                                      </p:to>
                                    </p:set>
                                    <p:animEffect transition="in" filter="blinds(horizontal)">
                                      <p:cBhvr>
                                        <p:cTn id="22" dur="500"/>
                                        <p:tgtEl>
                                          <p:spTgt spid="55706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57062"/>
                                        </p:tgtEl>
                                        <p:attrNameLst>
                                          <p:attrName>style.visibility</p:attrName>
                                        </p:attrNameLst>
                                      </p:cBhvr>
                                      <p:to>
                                        <p:strVal val="visible"/>
                                      </p:to>
                                    </p:set>
                                    <p:anim calcmode="lin" valueType="num">
                                      <p:cBhvr additive="base">
                                        <p:cTn id="27" dur="500" fill="hold"/>
                                        <p:tgtEl>
                                          <p:spTgt spid="557062"/>
                                        </p:tgtEl>
                                        <p:attrNameLst>
                                          <p:attrName>ppt_x</p:attrName>
                                        </p:attrNameLst>
                                      </p:cBhvr>
                                      <p:tavLst>
                                        <p:tav tm="0">
                                          <p:val>
                                            <p:strVal val="0-#ppt_w/2"/>
                                          </p:val>
                                        </p:tav>
                                        <p:tav tm="100000">
                                          <p:val>
                                            <p:strVal val="#ppt_x"/>
                                          </p:val>
                                        </p:tav>
                                      </p:tavLst>
                                    </p:anim>
                                    <p:anim calcmode="lin" valueType="num">
                                      <p:cBhvr additive="base">
                                        <p:cTn id="28" dur="500" fill="hold"/>
                                        <p:tgtEl>
                                          <p:spTgt spid="55706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557067"/>
                                        </p:tgtEl>
                                        <p:attrNameLst>
                                          <p:attrName>style.visibility</p:attrName>
                                        </p:attrNameLst>
                                      </p:cBhvr>
                                      <p:to>
                                        <p:strVal val="visible"/>
                                      </p:to>
                                    </p:set>
                                    <p:animEffect transition="in" filter="blinds(horizontal)">
                                      <p:cBhvr>
                                        <p:cTn id="32" dur="500"/>
                                        <p:tgtEl>
                                          <p:spTgt spid="55706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57060"/>
                                        </p:tgtEl>
                                        <p:attrNameLst>
                                          <p:attrName>style.visibility</p:attrName>
                                        </p:attrNameLst>
                                      </p:cBhvr>
                                      <p:to>
                                        <p:strVal val="visible"/>
                                      </p:to>
                                    </p:set>
                                    <p:anim calcmode="lin" valueType="num">
                                      <p:cBhvr additive="base">
                                        <p:cTn id="37" dur="500" fill="hold"/>
                                        <p:tgtEl>
                                          <p:spTgt spid="557060"/>
                                        </p:tgtEl>
                                        <p:attrNameLst>
                                          <p:attrName>ppt_x</p:attrName>
                                        </p:attrNameLst>
                                      </p:cBhvr>
                                      <p:tavLst>
                                        <p:tav tm="0">
                                          <p:val>
                                            <p:strVal val="0-#ppt_w/2"/>
                                          </p:val>
                                        </p:tav>
                                        <p:tav tm="100000">
                                          <p:val>
                                            <p:strVal val="#ppt_x"/>
                                          </p:val>
                                        </p:tav>
                                      </p:tavLst>
                                    </p:anim>
                                    <p:anim calcmode="lin" valueType="num">
                                      <p:cBhvr additive="base">
                                        <p:cTn id="38" dur="500" fill="hold"/>
                                        <p:tgtEl>
                                          <p:spTgt spid="557060"/>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3" presetClass="entr" presetSubtype="10" fill="hold" nodeType="afterEffect">
                                  <p:stCondLst>
                                    <p:cond delay="0"/>
                                  </p:stCondLst>
                                  <p:childTnLst>
                                    <p:set>
                                      <p:cBhvr>
                                        <p:cTn id="41" dur="1" fill="hold">
                                          <p:stCondLst>
                                            <p:cond delay="0"/>
                                          </p:stCondLst>
                                        </p:cTn>
                                        <p:tgtEl>
                                          <p:spTgt spid="557068"/>
                                        </p:tgtEl>
                                        <p:attrNameLst>
                                          <p:attrName>style.visibility</p:attrName>
                                        </p:attrNameLst>
                                      </p:cBhvr>
                                      <p:to>
                                        <p:strVal val="visible"/>
                                      </p:to>
                                    </p:set>
                                    <p:animEffect transition="in" filter="blinds(horizontal)">
                                      <p:cBhvr>
                                        <p:cTn id="42" dur="500"/>
                                        <p:tgtEl>
                                          <p:spTgt spid="55706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57064"/>
                                        </p:tgtEl>
                                        <p:attrNameLst>
                                          <p:attrName>style.visibility</p:attrName>
                                        </p:attrNameLst>
                                      </p:cBhvr>
                                      <p:to>
                                        <p:strVal val="visible"/>
                                      </p:to>
                                    </p:set>
                                    <p:animEffect transition="in" filter="blinds(horizontal)">
                                      <p:cBhvr>
                                        <p:cTn id="47" dur="500"/>
                                        <p:tgtEl>
                                          <p:spTgt spid="557064"/>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557069"/>
                                        </p:tgtEl>
                                        <p:attrNameLst>
                                          <p:attrName>style.visibility</p:attrName>
                                        </p:attrNameLst>
                                      </p:cBhvr>
                                      <p:to>
                                        <p:strVal val="visible"/>
                                      </p:to>
                                    </p:set>
                                    <p:animEffect transition="in" filter="blinds(horizontal)">
                                      <p:cBhvr>
                                        <p:cTn id="51" dur="500"/>
                                        <p:tgtEl>
                                          <p:spTgt spid="557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p:bldP spid="557060" grpId="0"/>
      <p:bldP spid="557061" grpId="0"/>
      <p:bldP spid="557062" grpId="0"/>
      <p:bldP spid="55706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4770" name="文本框 544769"/>
          <p:cNvSpPr txBox="1"/>
          <p:nvPr/>
        </p:nvSpPr>
        <p:spPr>
          <a:xfrm>
            <a:off x="1143000" y="5943600"/>
            <a:ext cx="2667000" cy="701675"/>
          </a:xfrm>
          <a:prstGeom prst="rect">
            <a:avLst/>
          </a:prstGeom>
          <a:noFill/>
          <a:ln w="9525">
            <a:noFill/>
          </a:ln>
        </p:spPr>
        <p:txBody>
          <a:bodyPr>
            <a:spAutoFit/>
          </a:bodyPr>
          <a:p>
            <a:pPr>
              <a:spcBef>
                <a:spcPct val="50000"/>
              </a:spcBef>
              <a:buFont typeface="Arial" panose="020B0604020202020204" pitchFamily="34" charset="0"/>
            </a:pPr>
            <a:endParaRPr sz="4000" dirty="0">
              <a:solidFill>
                <a:srgbClr val="990033"/>
              </a:solidFill>
              <a:latin typeface="Times New Roman" panose="02020603050405020304" pitchFamily="18" charset="0"/>
            </a:endParaRPr>
          </a:p>
        </p:txBody>
      </p:sp>
      <p:sp>
        <p:nvSpPr>
          <p:cNvPr id="544771" name="文本框 544770"/>
          <p:cNvSpPr txBox="1"/>
          <p:nvPr/>
        </p:nvSpPr>
        <p:spPr>
          <a:xfrm>
            <a:off x="539750" y="1916113"/>
            <a:ext cx="49530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A</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、生产结构单一</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44772" name="文本框 544771"/>
          <p:cNvSpPr txBox="1"/>
          <p:nvPr/>
        </p:nvSpPr>
        <p:spPr>
          <a:xfrm>
            <a:off x="468313" y="2708275"/>
            <a:ext cx="59436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B</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、煤炭的能源地位下降</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44773" name="文本框 544772"/>
          <p:cNvSpPr txBox="1"/>
          <p:nvPr/>
        </p:nvSpPr>
        <p:spPr>
          <a:xfrm>
            <a:off x="323850" y="3644900"/>
            <a:ext cx="5867400" cy="641350"/>
          </a:xfrm>
          <a:prstGeom prst="rect">
            <a:avLst/>
          </a:prstGeom>
          <a:noFill/>
          <a:ln w="9525">
            <a:noFill/>
          </a:ln>
        </p:spPr>
        <p:txBody>
          <a:bodyPr>
            <a:spAutoFit/>
          </a:bodyPr>
          <a:p>
            <a:pPr>
              <a:spcBef>
                <a:spcPct val="50000"/>
              </a:spcBef>
              <a:buFont typeface="Arial" panose="020B0604020202020204" pitchFamily="34" charset="0"/>
            </a:pPr>
            <a:r>
              <a:rPr lang="en-US" altLang="zh-CN" sz="2400" b="1" dirty="0">
                <a:solidFill>
                  <a:srgbClr val="990033"/>
                </a:solidFill>
                <a:effectLst>
                  <a:outerShdw blurRad="38100" dist="38100" dir="2700000">
                    <a:srgbClr val="000000"/>
                  </a:outerShdw>
                </a:effectLst>
                <a:latin typeface="隶书" panose="02010509060101010101" pitchFamily="49" charset="-122"/>
                <a:ea typeface="隶书" panose="02010509060101010101" pitchFamily="49" charset="-122"/>
              </a:rPr>
              <a:t> </a:t>
            </a: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C</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、世界性钢铁过剩</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44774" name="文本框 544773"/>
          <p:cNvSpPr txBox="1"/>
          <p:nvPr/>
        </p:nvSpPr>
        <p:spPr>
          <a:xfrm>
            <a:off x="468313" y="4508500"/>
            <a:ext cx="662940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D</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、新技术革命的冲击</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sp>
        <p:nvSpPr>
          <p:cNvPr id="544775" name="文本框 544774"/>
          <p:cNvSpPr txBox="1"/>
          <p:nvPr/>
        </p:nvSpPr>
        <p:spPr>
          <a:xfrm>
            <a:off x="1203325" y="935038"/>
            <a:ext cx="3521075" cy="457200"/>
          </a:xfrm>
          <a:prstGeom prst="rect">
            <a:avLst/>
          </a:prstGeom>
          <a:noFill/>
          <a:ln w="9525">
            <a:noFill/>
          </a:ln>
        </p:spPr>
        <p:txBody>
          <a:bodyPr>
            <a:spAutoFit/>
          </a:bodyPr>
          <a:p>
            <a:pPr>
              <a:spcBef>
                <a:spcPct val="0"/>
              </a:spcBef>
              <a:buFont typeface="Arial" panose="020B0604020202020204" pitchFamily="34" charset="0"/>
            </a:pPr>
            <a:endParaRPr sz="2400" dirty="0">
              <a:latin typeface="Times New Roman" panose="02020603050405020304" pitchFamily="18" charset="0"/>
            </a:endParaRPr>
          </a:p>
        </p:txBody>
      </p:sp>
      <p:sp>
        <p:nvSpPr>
          <p:cNvPr id="544776" name="标题 544775"/>
          <p:cNvSpPr>
            <a:spLocks noGrp="1"/>
          </p:cNvSpPr>
          <p:nvPr>
            <p:ph type="title" idx="4294967295"/>
          </p:nvPr>
        </p:nvSpPr>
        <p:spPr>
          <a:xfrm>
            <a:off x="1192213" y="623888"/>
            <a:ext cx="7510462" cy="1079500"/>
          </a:xfrm>
        </p:spPr>
        <p:txBody>
          <a:bodyPr anchor="b" anchorCtr="0"/>
          <a:p>
            <a:r>
              <a:rPr lang="en-US" altLang="zh-CN" sz="4000" b="1">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(2)</a:t>
            </a:r>
            <a:r>
              <a:rPr lang="zh-CN" altLang="en-US" sz="4000" b="1" dirty="0">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衰落原因</a:t>
            </a:r>
            <a:endParaRPr lang="zh-CN" altLang="en-US" sz="4000" b="1" dirty="0">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endParaRPr>
          </a:p>
        </p:txBody>
      </p:sp>
      <p:sp>
        <p:nvSpPr>
          <p:cNvPr id="544778" name="文本框 544777"/>
          <p:cNvSpPr txBox="1"/>
          <p:nvPr/>
        </p:nvSpPr>
        <p:spPr>
          <a:xfrm>
            <a:off x="468313" y="5300663"/>
            <a:ext cx="8388350"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990033"/>
                </a:solidFill>
                <a:effectLst>
                  <a:outerShdw blurRad="38100" dist="38100" dir="2700000">
                    <a:srgbClr val="000000"/>
                  </a:outerShdw>
                </a:effectLst>
                <a:latin typeface="楷体_GB2312" pitchFamily="49" charset="-122"/>
                <a:ea typeface="楷体_GB2312" pitchFamily="49" charset="-122"/>
              </a:rPr>
              <a:t>E</a:t>
            </a:r>
            <a:r>
              <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rPr>
              <a:t>、环境污染、用地紧张、交通拥挤</a:t>
            </a:r>
            <a:endParaRPr lang="zh-CN" altLang="en-US" sz="3600" b="1" dirty="0">
              <a:solidFill>
                <a:srgbClr val="990033"/>
              </a:solidFill>
              <a:effectLst>
                <a:outerShdw blurRad="38100" dist="38100" dir="2700000">
                  <a:srgbClr val="000000"/>
                </a:outerShdw>
              </a:effectLst>
              <a:latin typeface="楷体_GB2312" pitchFamily="49" charset="-122"/>
              <a:ea typeface="楷体_GB2312" pitchFamily="49" charset="-122"/>
            </a:endParaRPr>
          </a:p>
        </p:txBody>
      </p:sp>
      <p:pic>
        <p:nvPicPr>
          <p:cNvPr id="544779" name="图片 544778" descr="gif007">
            <a:hlinkClick r:id="rId3" action="ppaction://hlinksldjump"/>
          </p:cNvPr>
          <p:cNvPicPr>
            <a:picLocks noChangeAspect="1"/>
          </p:cNvPicPr>
          <p:nvPr/>
        </p:nvPicPr>
        <p:blipFill>
          <a:blip r:embed="rId4"/>
          <a:stretch>
            <a:fillRect/>
          </a:stretch>
        </p:blipFill>
        <p:spPr>
          <a:xfrm>
            <a:off x="4211638" y="1989138"/>
            <a:ext cx="642937" cy="625475"/>
          </a:xfrm>
          <a:prstGeom prst="rect">
            <a:avLst/>
          </a:prstGeom>
          <a:noFill/>
          <a:ln w="9525">
            <a:noFill/>
          </a:ln>
        </p:spPr>
      </p:pic>
      <p:pic>
        <p:nvPicPr>
          <p:cNvPr id="544780" name="图片 544779" descr="gif007">
            <a:hlinkClick r:id="rId3" action="ppaction://hlinksldjump"/>
          </p:cNvPr>
          <p:cNvPicPr>
            <a:picLocks noChangeAspect="1"/>
          </p:cNvPicPr>
          <p:nvPr/>
        </p:nvPicPr>
        <p:blipFill>
          <a:blip r:embed="rId4"/>
          <a:stretch>
            <a:fillRect/>
          </a:stretch>
        </p:blipFill>
        <p:spPr>
          <a:xfrm>
            <a:off x="5508625" y="2781300"/>
            <a:ext cx="642938" cy="625475"/>
          </a:xfrm>
          <a:prstGeom prst="rect">
            <a:avLst/>
          </a:prstGeom>
          <a:noFill/>
          <a:ln w="9525">
            <a:noFill/>
          </a:ln>
        </p:spPr>
      </p:pic>
      <p:pic>
        <p:nvPicPr>
          <p:cNvPr id="544781" name="图片 544780" descr="gif007">
            <a:hlinkClick r:id="rId3" action="ppaction://hlinksldjump"/>
          </p:cNvPr>
          <p:cNvPicPr>
            <a:picLocks noChangeAspect="1"/>
          </p:cNvPicPr>
          <p:nvPr/>
        </p:nvPicPr>
        <p:blipFill>
          <a:blip r:embed="rId4"/>
          <a:stretch>
            <a:fillRect/>
          </a:stretch>
        </p:blipFill>
        <p:spPr>
          <a:xfrm>
            <a:off x="7812088" y="5373688"/>
            <a:ext cx="642937" cy="625475"/>
          </a:xfrm>
          <a:prstGeom prst="rect">
            <a:avLst/>
          </a:prstGeom>
          <a:noFill/>
          <a:ln w="9525">
            <a:noFill/>
          </a:ln>
        </p:spPr>
      </p:pic>
      <p:pic>
        <p:nvPicPr>
          <p:cNvPr id="544783" name="图片 544782" descr="gif007">
            <a:hlinkClick r:id="rId3" action="ppaction://hlinksldjump"/>
          </p:cNvPr>
          <p:cNvPicPr>
            <a:picLocks noChangeAspect="1"/>
          </p:cNvPicPr>
          <p:nvPr/>
        </p:nvPicPr>
        <p:blipFill>
          <a:blip r:embed="rId4"/>
          <a:stretch>
            <a:fillRect/>
          </a:stretch>
        </p:blipFill>
        <p:spPr>
          <a:xfrm>
            <a:off x="5580063" y="3716338"/>
            <a:ext cx="642937" cy="625475"/>
          </a:xfrm>
          <a:prstGeom prst="rect">
            <a:avLst/>
          </a:prstGeom>
          <a:noFill/>
          <a:ln w="9525">
            <a:noFill/>
          </a:ln>
        </p:spPr>
      </p:pic>
      <p:sp>
        <p:nvSpPr>
          <p:cNvPr id="4" name="文本框 3"/>
          <p:cNvSpPr txBox="1"/>
          <p:nvPr>
            <p:custDataLst>
              <p:tags r:id="rId5"/>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二、第二产业及其分布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4776"/>
                                        </p:tgtEl>
                                        <p:attrNameLst>
                                          <p:attrName>style.visibility</p:attrName>
                                        </p:attrNameLst>
                                      </p:cBhvr>
                                      <p:to>
                                        <p:strVal val="visible"/>
                                      </p:to>
                                    </p:set>
                                    <p:anim calcmode="lin" valueType="num">
                                      <p:cBhvr additive="base">
                                        <p:cTn id="7" dur="500" fill="hold"/>
                                        <p:tgtEl>
                                          <p:spTgt spid="544776"/>
                                        </p:tgtEl>
                                        <p:attrNameLst>
                                          <p:attrName>ppt_x</p:attrName>
                                        </p:attrNameLst>
                                      </p:cBhvr>
                                      <p:tavLst>
                                        <p:tav tm="0">
                                          <p:val>
                                            <p:strVal val="0-#ppt_w/2"/>
                                          </p:val>
                                        </p:tav>
                                        <p:tav tm="100000">
                                          <p:val>
                                            <p:strVal val="#ppt_x"/>
                                          </p:val>
                                        </p:tav>
                                      </p:tavLst>
                                    </p:anim>
                                    <p:anim calcmode="lin" valueType="num">
                                      <p:cBhvr additive="base">
                                        <p:cTn id="8" dur="500" fill="hold"/>
                                        <p:tgtEl>
                                          <p:spTgt spid="5447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4771"/>
                                        </p:tgtEl>
                                        <p:attrNameLst>
                                          <p:attrName>style.visibility</p:attrName>
                                        </p:attrNameLst>
                                      </p:cBhvr>
                                      <p:to>
                                        <p:strVal val="visible"/>
                                      </p:to>
                                    </p:set>
                                    <p:anim calcmode="lin" valueType="num">
                                      <p:cBhvr additive="base">
                                        <p:cTn id="13" dur="500" fill="hold"/>
                                        <p:tgtEl>
                                          <p:spTgt spid="544771"/>
                                        </p:tgtEl>
                                        <p:attrNameLst>
                                          <p:attrName>ppt_x</p:attrName>
                                        </p:attrNameLst>
                                      </p:cBhvr>
                                      <p:tavLst>
                                        <p:tav tm="0">
                                          <p:val>
                                            <p:strVal val="0-#ppt_w/2"/>
                                          </p:val>
                                        </p:tav>
                                        <p:tav tm="100000">
                                          <p:val>
                                            <p:strVal val="#ppt_x"/>
                                          </p:val>
                                        </p:tav>
                                      </p:tavLst>
                                    </p:anim>
                                    <p:anim calcmode="lin" valueType="num">
                                      <p:cBhvr additive="base">
                                        <p:cTn id="14" dur="500" fill="hold"/>
                                        <p:tgtEl>
                                          <p:spTgt spid="54477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544779"/>
                                        </p:tgtEl>
                                        <p:attrNameLst>
                                          <p:attrName>style.visibility</p:attrName>
                                        </p:attrNameLst>
                                      </p:cBhvr>
                                      <p:to>
                                        <p:strVal val="visible"/>
                                      </p:to>
                                    </p:set>
                                    <p:animEffect transition="in" filter="blinds(horizontal)">
                                      <p:cBhvr>
                                        <p:cTn id="18" dur="500"/>
                                        <p:tgtEl>
                                          <p:spTgt spid="54477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44772"/>
                                        </p:tgtEl>
                                        <p:attrNameLst>
                                          <p:attrName>style.visibility</p:attrName>
                                        </p:attrNameLst>
                                      </p:cBhvr>
                                      <p:to>
                                        <p:strVal val="visible"/>
                                      </p:to>
                                    </p:set>
                                    <p:anim calcmode="lin" valueType="num">
                                      <p:cBhvr additive="base">
                                        <p:cTn id="23" dur="500" fill="hold"/>
                                        <p:tgtEl>
                                          <p:spTgt spid="544772"/>
                                        </p:tgtEl>
                                        <p:attrNameLst>
                                          <p:attrName>ppt_x</p:attrName>
                                        </p:attrNameLst>
                                      </p:cBhvr>
                                      <p:tavLst>
                                        <p:tav tm="0">
                                          <p:val>
                                            <p:strVal val="0-#ppt_w/2"/>
                                          </p:val>
                                        </p:tav>
                                        <p:tav tm="100000">
                                          <p:val>
                                            <p:strVal val="#ppt_x"/>
                                          </p:val>
                                        </p:tav>
                                      </p:tavLst>
                                    </p:anim>
                                    <p:anim calcmode="lin" valueType="num">
                                      <p:cBhvr additive="base">
                                        <p:cTn id="24" dur="500" fill="hold"/>
                                        <p:tgtEl>
                                          <p:spTgt spid="544772"/>
                                        </p:tgtEl>
                                        <p:attrNameLst>
                                          <p:attrName>ppt_y</p:attrName>
                                        </p:attrNameLst>
                                      </p:cBhvr>
                                      <p:tavLst>
                                        <p:tav tm="0">
                                          <p:val>
                                            <p:strVal val="#ppt_y"/>
                                          </p:val>
                                        </p:tav>
                                        <p:tav tm="100000">
                                          <p:val>
                                            <p:strVal val="#ppt_y"/>
                                          </p:val>
                                        </p:tav>
                                      </p:tavLst>
                                    </p:anim>
                                  </p:childTnLst>
                                </p:cTn>
                              </p:par>
                              <p:par>
                                <p:cTn id="25" presetID="3" presetClass="entr" presetSubtype="10" fill="hold" nodeType="withEffect">
                                  <p:stCondLst>
                                    <p:cond delay="0"/>
                                  </p:stCondLst>
                                  <p:childTnLst>
                                    <p:set>
                                      <p:cBhvr>
                                        <p:cTn id="26" dur="1" fill="hold">
                                          <p:stCondLst>
                                            <p:cond delay="0"/>
                                          </p:stCondLst>
                                        </p:cTn>
                                        <p:tgtEl>
                                          <p:spTgt spid="544780"/>
                                        </p:tgtEl>
                                        <p:attrNameLst>
                                          <p:attrName>style.visibility</p:attrName>
                                        </p:attrNameLst>
                                      </p:cBhvr>
                                      <p:to>
                                        <p:strVal val="visible"/>
                                      </p:to>
                                    </p:set>
                                    <p:animEffect transition="in" filter="blinds(horizontal)">
                                      <p:cBhvr>
                                        <p:cTn id="27" dur="500"/>
                                        <p:tgtEl>
                                          <p:spTgt spid="54478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4773"/>
                                        </p:tgtEl>
                                        <p:attrNameLst>
                                          <p:attrName>style.visibility</p:attrName>
                                        </p:attrNameLst>
                                      </p:cBhvr>
                                      <p:to>
                                        <p:strVal val="visible"/>
                                      </p:to>
                                    </p:set>
                                    <p:animEffect transition="in" filter="blinds(horizontal)">
                                      <p:cBhvr>
                                        <p:cTn id="32" dur="500"/>
                                        <p:tgtEl>
                                          <p:spTgt spid="544773"/>
                                        </p:tgtEl>
                                      </p:cBhvr>
                                    </p:animEffect>
                                  </p:childTnLst>
                                </p:cTn>
                              </p:par>
                              <p:par>
                                <p:cTn id="33" presetID="3" presetClass="entr" presetSubtype="10" fill="hold" nodeType="withEffect">
                                  <p:stCondLst>
                                    <p:cond delay="0"/>
                                  </p:stCondLst>
                                  <p:childTnLst>
                                    <p:set>
                                      <p:cBhvr>
                                        <p:cTn id="34" dur="1" fill="hold">
                                          <p:stCondLst>
                                            <p:cond delay="0"/>
                                          </p:stCondLst>
                                        </p:cTn>
                                        <p:tgtEl>
                                          <p:spTgt spid="544783"/>
                                        </p:tgtEl>
                                        <p:attrNameLst>
                                          <p:attrName>style.visibility</p:attrName>
                                        </p:attrNameLst>
                                      </p:cBhvr>
                                      <p:to>
                                        <p:strVal val="visible"/>
                                      </p:to>
                                    </p:set>
                                    <p:animEffect transition="in" filter="blinds(horizontal)">
                                      <p:cBhvr>
                                        <p:cTn id="35" dur="500"/>
                                        <p:tgtEl>
                                          <p:spTgt spid="54478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44774"/>
                                        </p:tgtEl>
                                        <p:attrNameLst>
                                          <p:attrName>style.visibility</p:attrName>
                                        </p:attrNameLst>
                                      </p:cBhvr>
                                      <p:to>
                                        <p:strVal val="visible"/>
                                      </p:to>
                                    </p:set>
                                    <p:anim calcmode="lin" valueType="num">
                                      <p:cBhvr additive="base">
                                        <p:cTn id="40" dur="500" fill="hold"/>
                                        <p:tgtEl>
                                          <p:spTgt spid="544774"/>
                                        </p:tgtEl>
                                        <p:attrNameLst>
                                          <p:attrName>ppt_x</p:attrName>
                                        </p:attrNameLst>
                                      </p:cBhvr>
                                      <p:tavLst>
                                        <p:tav tm="0">
                                          <p:val>
                                            <p:strVal val="0-#ppt_w/2"/>
                                          </p:val>
                                        </p:tav>
                                        <p:tav tm="100000">
                                          <p:val>
                                            <p:strVal val="#ppt_x"/>
                                          </p:val>
                                        </p:tav>
                                      </p:tavLst>
                                    </p:anim>
                                    <p:anim calcmode="lin" valueType="num">
                                      <p:cBhvr additive="base">
                                        <p:cTn id="41" dur="500" fill="hold"/>
                                        <p:tgtEl>
                                          <p:spTgt spid="54477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44778"/>
                                        </p:tgtEl>
                                        <p:attrNameLst>
                                          <p:attrName>style.visibility</p:attrName>
                                        </p:attrNameLst>
                                      </p:cBhvr>
                                      <p:to>
                                        <p:strVal val="visible"/>
                                      </p:to>
                                    </p:set>
                                    <p:anim calcmode="lin" valueType="num">
                                      <p:cBhvr additive="base">
                                        <p:cTn id="46" dur="500" fill="hold"/>
                                        <p:tgtEl>
                                          <p:spTgt spid="544778"/>
                                        </p:tgtEl>
                                        <p:attrNameLst>
                                          <p:attrName>ppt_x</p:attrName>
                                        </p:attrNameLst>
                                      </p:cBhvr>
                                      <p:tavLst>
                                        <p:tav tm="0">
                                          <p:val>
                                            <p:strVal val="#ppt_x"/>
                                          </p:val>
                                        </p:tav>
                                        <p:tav tm="100000">
                                          <p:val>
                                            <p:strVal val="#ppt_x"/>
                                          </p:val>
                                        </p:tav>
                                      </p:tavLst>
                                    </p:anim>
                                    <p:anim calcmode="lin" valueType="num">
                                      <p:cBhvr additive="base">
                                        <p:cTn id="47" dur="500" fill="hold"/>
                                        <p:tgtEl>
                                          <p:spTgt spid="544778"/>
                                        </p:tgtEl>
                                        <p:attrNameLst>
                                          <p:attrName>ppt_y</p:attrName>
                                        </p:attrNameLst>
                                      </p:cBhvr>
                                      <p:tavLst>
                                        <p:tav tm="0">
                                          <p:val>
                                            <p:strVal val="1+#ppt_h/2"/>
                                          </p:val>
                                        </p:tav>
                                        <p:tav tm="100000">
                                          <p:val>
                                            <p:strVal val="#ppt_y"/>
                                          </p:val>
                                        </p:tav>
                                      </p:tavLst>
                                    </p:anim>
                                  </p:childTnLst>
                                </p:cTn>
                              </p:par>
                              <p:par>
                                <p:cTn id="48" presetID="3" presetClass="entr" presetSubtype="10" fill="hold" nodeType="withEffect">
                                  <p:stCondLst>
                                    <p:cond delay="0"/>
                                  </p:stCondLst>
                                  <p:childTnLst>
                                    <p:set>
                                      <p:cBhvr>
                                        <p:cTn id="49" dur="1" fill="hold">
                                          <p:stCondLst>
                                            <p:cond delay="0"/>
                                          </p:stCondLst>
                                        </p:cTn>
                                        <p:tgtEl>
                                          <p:spTgt spid="544781"/>
                                        </p:tgtEl>
                                        <p:attrNameLst>
                                          <p:attrName>style.visibility</p:attrName>
                                        </p:attrNameLst>
                                      </p:cBhvr>
                                      <p:to>
                                        <p:strVal val="visible"/>
                                      </p:to>
                                    </p:set>
                                    <p:animEffect transition="in" filter="blinds(horizontal)">
                                      <p:cBhvr>
                                        <p:cTn id="50" dur="500"/>
                                        <p:tgtEl>
                                          <p:spTgt spid="544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p:bldP spid="544772" grpId="0"/>
      <p:bldP spid="544773" grpId="0"/>
      <p:bldP spid="544774" grpId="0"/>
      <p:bldP spid="544776" grpId="0"/>
      <p:bldP spid="54477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5794" name="标题 545793"/>
          <p:cNvSpPr>
            <a:spLocks noGrp="1"/>
          </p:cNvSpPr>
          <p:nvPr>
            <p:ph type="title" idx="4294967295"/>
          </p:nvPr>
        </p:nvSpPr>
        <p:spPr>
          <a:xfrm>
            <a:off x="900113" y="260350"/>
            <a:ext cx="8713787" cy="1143000"/>
          </a:xfrm>
        </p:spPr>
        <p:txBody>
          <a:bodyPr anchor="b" anchorCtr="0"/>
          <a:p>
            <a:r>
              <a:rPr lang="en-US" altLang="zh-CN" sz="4000" b="1">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(3)</a:t>
            </a:r>
            <a:r>
              <a:rPr lang="zh-CN" altLang="en-US" sz="4000" b="1" dirty="0">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综合整治</a:t>
            </a:r>
            <a:r>
              <a:rPr lang="zh-CN" altLang="en-US" sz="4000" b="1" i="1" dirty="0">
                <a:effectLst>
                  <a:outerShdw blurRad="38100" dist="38100" dir="2700000">
                    <a:srgbClr val="000000"/>
                  </a:outerShdw>
                </a:effectLst>
              </a:rPr>
              <a:t>（20世纪60年代开始）</a:t>
            </a:r>
            <a:br>
              <a:rPr lang="zh-CN" altLang="en-US" sz="4000" b="1" i="1" dirty="0">
                <a:effectLst>
                  <a:outerShdw blurRad="38100" dist="38100" dir="2700000">
                    <a:srgbClr val="000000"/>
                  </a:outerShdw>
                </a:effectLst>
              </a:rPr>
            </a:br>
            <a:endParaRPr lang="zh-CN" altLang="en-US" sz="4000" b="1" i="1" dirty="0">
              <a:effectLst>
                <a:outerShdw blurRad="38100" dist="38100" dir="2700000">
                  <a:srgbClr val="000000"/>
                </a:outerShdw>
              </a:effectLst>
            </a:endParaRPr>
          </a:p>
        </p:txBody>
      </p:sp>
      <p:pic>
        <p:nvPicPr>
          <p:cNvPr id="545795" name="图片 545794" descr="gif007">
            <a:hlinkClick r:id="rId3" action="ppaction://hlinksldjump"/>
          </p:cNvPr>
          <p:cNvPicPr>
            <a:picLocks noChangeAspect="1"/>
          </p:cNvPicPr>
          <p:nvPr/>
        </p:nvPicPr>
        <p:blipFill>
          <a:blip r:embed="rId4"/>
          <a:stretch>
            <a:fillRect/>
          </a:stretch>
        </p:blipFill>
        <p:spPr>
          <a:xfrm>
            <a:off x="8501063" y="4868863"/>
            <a:ext cx="642937" cy="625475"/>
          </a:xfrm>
          <a:prstGeom prst="rect">
            <a:avLst/>
          </a:prstGeom>
          <a:noFill/>
          <a:ln w="9525">
            <a:noFill/>
          </a:ln>
        </p:spPr>
      </p:pic>
      <p:sp>
        <p:nvSpPr>
          <p:cNvPr id="545796" name="矩形 545795"/>
          <p:cNvSpPr/>
          <p:nvPr/>
        </p:nvSpPr>
        <p:spPr>
          <a:xfrm>
            <a:off x="0" y="1196975"/>
            <a:ext cx="3865563" cy="4487863"/>
          </a:xfrm>
          <a:prstGeom prst="rect">
            <a:avLst/>
          </a:prstGeom>
          <a:solidFill>
            <a:schemeClr val="accent1"/>
          </a:solidFill>
          <a:ln w="9525" cap="flat" cmpd="sng">
            <a:solidFill>
              <a:srgbClr val="FF3300"/>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200" b="1" dirty="0">
                <a:solidFill>
                  <a:srgbClr val="0000FF"/>
                </a:solidFill>
                <a:latin typeface="Times New Roman" panose="02020603050405020304" pitchFamily="18" charset="0"/>
              </a:rPr>
              <a:t>生产结构单一</a:t>
            </a: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r>
              <a:rPr lang="zh-CN" altLang="en-US" sz="3200" b="1" dirty="0">
                <a:solidFill>
                  <a:srgbClr val="0000FF"/>
                </a:solidFill>
                <a:latin typeface="Times New Roman" panose="02020603050405020304" pitchFamily="18" charset="0"/>
              </a:rPr>
              <a:t>煤炭的能源地位下降</a:t>
            </a: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r>
              <a:rPr lang="zh-CN" altLang="en-US" sz="3200" b="1" dirty="0">
                <a:solidFill>
                  <a:srgbClr val="0000FF"/>
                </a:solidFill>
                <a:latin typeface="Times New Roman" panose="02020603050405020304" pitchFamily="18" charset="0"/>
              </a:rPr>
              <a:t>世界性钢铁过剩</a:t>
            </a: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r>
              <a:rPr lang="zh-CN" altLang="en-US" sz="3200" b="1" dirty="0">
                <a:solidFill>
                  <a:srgbClr val="0000FF"/>
                </a:solidFill>
                <a:latin typeface="Times New Roman" panose="02020603050405020304" pitchFamily="18" charset="0"/>
              </a:rPr>
              <a:t>新技术革命的冲击</a:t>
            </a: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endParaRPr lang="zh-CN" altLang="en-US" sz="3200" b="1" dirty="0">
              <a:solidFill>
                <a:srgbClr val="0000FF"/>
              </a:solidFill>
              <a:latin typeface="Times New Roman" panose="02020603050405020304" pitchFamily="18" charset="0"/>
            </a:endParaRPr>
          </a:p>
          <a:p>
            <a:pPr>
              <a:spcBef>
                <a:spcPct val="0"/>
              </a:spcBef>
              <a:buFont typeface="Arial" panose="020B0604020202020204" pitchFamily="34" charset="0"/>
            </a:pPr>
            <a:r>
              <a:rPr lang="zh-CN" altLang="en-US" sz="3200" b="1" dirty="0">
                <a:solidFill>
                  <a:srgbClr val="0000FF"/>
                </a:solidFill>
                <a:latin typeface="Times New Roman" panose="02020603050405020304" pitchFamily="18" charset="0"/>
              </a:rPr>
              <a:t>环境不断恶化</a:t>
            </a:r>
            <a:endParaRPr lang="zh-CN" altLang="en-US" sz="3200" b="1" dirty="0">
              <a:solidFill>
                <a:srgbClr val="0000FF"/>
              </a:solidFill>
              <a:latin typeface="Times New Roman" panose="02020603050405020304" pitchFamily="18" charset="0"/>
            </a:endParaRPr>
          </a:p>
        </p:txBody>
      </p:sp>
      <p:sp>
        <p:nvSpPr>
          <p:cNvPr id="545797" name="右箭头 545796"/>
          <p:cNvSpPr/>
          <p:nvPr/>
        </p:nvSpPr>
        <p:spPr>
          <a:xfrm>
            <a:off x="3559175" y="2865438"/>
            <a:ext cx="1084263" cy="685800"/>
          </a:xfrm>
          <a:prstGeom prst="rightArrow">
            <a:avLst>
              <a:gd name="adj1" fmla="val 50000"/>
              <a:gd name="adj2" fmla="val 39525"/>
            </a:avLst>
          </a:prstGeom>
          <a:solidFill>
            <a:srgbClr val="FF3300"/>
          </a:solidFill>
          <a:ln w="9525" cap="flat" cmpd="sng">
            <a:solidFill>
              <a:schemeClr val="tx1"/>
            </a:solidFill>
            <a:prstDash val="solid"/>
            <a:miter/>
            <a:headEnd type="none" w="med" len="med"/>
            <a:tailEnd type="none" w="med" len="med"/>
          </a:ln>
        </p:spPr>
        <p:txBody>
          <a:bodyPr/>
          <a:p>
            <a:endParaRPr lang="zh-CN" altLang="en-US"/>
          </a:p>
        </p:txBody>
      </p:sp>
      <p:sp>
        <p:nvSpPr>
          <p:cNvPr id="545798" name="文本框 545797"/>
          <p:cNvSpPr txBox="1"/>
          <p:nvPr/>
        </p:nvSpPr>
        <p:spPr>
          <a:xfrm>
            <a:off x="4787900" y="1268413"/>
            <a:ext cx="5513388"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A50021"/>
                </a:solidFill>
                <a:effectLst>
                  <a:outerShdw blurRad="38100" dist="38100" dir="2700000">
                    <a:srgbClr val="000000"/>
                  </a:outerShdw>
                </a:effectLst>
                <a:latin typeface="Times New Roman" panose="02020603050405020304" pitchFamily="18" charset="0"/>
              </a:rPr>
              <a:t>A</a:t>
            </a:r>
            <a:r>
              <a:rPr lang="zh-CN" altLang="en-US" sz="3600" b="1" dirty="0">
                <a:solidFill>
                  <a:srgbClr val="A50021"/>
                </a:solidFill>
                <a:effectLst>
                  <a:outerShdw blurRad="38100" dist="38100" dir="2700000">
                    <a:srgbClr val="000000"/>
                  </a:outerShdw>
                </a:effectLst>
                <a:latin typeface="Times New Roman" panose="02020603050405020304" pitchFamily="18" charset="0"/>
              </a:rPr>
              <a:t>、调整产业结构</a:t>
            </a:r>
            <a:endParaRPr lang="zh-CN" altLang="en-US" sz="3600" b="1" dirty="0">
              <a:solidFill>
                <a:srgbClr val="A50021"/>
              </a:solidFill>
              <a:effectLst>
                <a:outerShdw blurRad="38100" dist="38100" dir="2700000">
                  <a:srgbClr val="000000"/>
                </a:outerShdw>
              </a:effectLst>
              <a:latin typeface="Times New Roman" panose="02020603050405020304" pitchFamily="18" charset="0"/>
            </a:endParaRPr>
          </a:p>
        </p:txBody>
      </p:sp>
      <p:sp>
        <p:nvSpPr>
          <p:cNvPr id="545799" name="文本框 545798"/>
          <p:cNvSpPr txBox="1"/>
          <p:nvPr/>
        </p:nvSpPr>
        <p:spPr>
          <a:xfrm>
            <a:off x="4659313" y="2487613"/>
            <a:ext cx="5700712"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A50021"/>
                </a:solidFill>
                <a:effectLst>
                  <a:outerShdw blurRad="38100" dist="38100" dir="2700000">
                    <a:srgbClr val="000000"/>
                  </a:outerShdw>
                </a:effectLst>
                <a:latin typeface="Times New Roman" panose="02020603050405020304" pitchFamily="18" charset="0"/>
              </a:rPr>
              <a:t>B</a:t>
            </a:r>
            <a:r>
              <a:rPr lang="zh-CN" altLang="en-US" sz="3600" b="1" dirty="0">
                <a:solidFill>
                  <a:srgbClr val="A50021"/>
                </a:solidFill>
                <a:effectLst>
                  <a:outerShdw blurRad="38100" dist="38100" dir="2700000">
                    <a:srgbClr val="000000"/>
                  </a:outerShdw>
                </a:effectLst>
                <a:latin typeface="Times New Roman" panose="02020603050405020304" pitchFamily="18" charset="0"/>
              </a:rPr>
              <a:t>、调整工业布局</a:t>
            </a:r>
            <a:endParaRPr lang="zh-CN" altLang="en-US" sz="3600" b="1" dirty="0">
              <a:solidFill>
                <a:srgbClr val="A50021"/>
              </a:solidFill>
              <a:effectLst>
                <a:outerShdw blurRad="38100" dist="38100" dir="2700000">
                  <a:srgbClr val="000000"/>
                </a:outerShdw>
              </a:effectLst>
              <a:latin typeface="Times New Roman" panose="02020603050405020304" pitchFamily="18" charset="0"/>
            </a:endParaRPr>
          </a:p>
        </p:txBody>
      </p:sp>
      <p:sp>
        <p:nvSpPr>
          <p:cNvPr id="545800" name="文本框 545799"/>
          <p:cNvSpPr txBox="1"/>
          <p:nvPr/>
        </p:nvSpPr>
        <p:spPr>
          <a:xfrm>
            <a:off x="4735513" y="3554413"/>
            <a:ext cx="5243512"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A50021"/>
                </a:solidFill>
                <a:effectLst>
                  <a:outerShdw blurRad="38100" dist="38100" dir="2700000">
                    <a:srgbClr val="000000"/>
                  </a:outerShdw>
                </a:effectLst>
                <a:latin typeface="Times New Roman" panose="02020603050405020304" pitchFamily="18" charset="0"/>
              </a:rPr>
              <a:t>C</a:t>
            </a:r>
            <a:r>
              <a:rPr lang="zh-CN" altLang="en-US" sz="3600" b="1" dirty="0">
                <a:solidFill>
                  <a:srgbClr val="A50021"/>
                </a:solidFill>
                <a:effectLst>
                  <a:outerShdw blurRad="38100" dist="38100" dir="2700000">
                    <a:srgbClr val="000000"/>
                  </a:outerShdw>
                </a:effectLst>
                <a:latin typeface="Times New Roman" panose="02020603050405020304" pitchFamily="18" charset="0"/>
              </a:rPr>
              <a:t>、发展第三产业</a:t>
            </a:r>
            <a:endParaRPr lang="zh-CN" altLang="en-US" sz="3600" b="1" dirty="0">
              <a:solidFill>
                <a:srgbClr val="A50021"/>
              </a:solidFill>
              <a:effectLst>
                <a:outerShdw blurRad="38100" dist="38100" dir="2700000">
                  <a:srgbClr val="000000"/>
                </a:outerShdw>
              </a:effectLst>
              <a:latin typeface="Times New Roman" panose="02020603050405020304" pitchFamily="18" charset="0"/>
            </a:endParaRPr>
          </a:p>
        </p:txBody>
      </p:sp>
      <p:sp>
        <p:nvSpPr>
          <p:cNvPr id="545801" name="文本框 545800"/>
          <p:cNvSpPr txBox="1"/>
          <p:nvPr/>
        </p:nvSpPr>
        <p:spPr>
          <a:xfrm>
            <a:off x="4811713" y="4741863"/>
            <a:ext cx="3144837" cy="641350"/>
          </a:xfrm>
          <a:prstGeom prst="rect">
            <a:avLst/>
          </a:prstGeom>
          <a:noFill/>
          <a:ln w="9525">
            <a:noFill/>
          </a:ln>
        </p:spPr>
        <p:txBody>
          <a:bodyPr>
            <a:spAutoFit/>
          </a:bodyPr>
          <a:p>
            <a:pPr>
              <a:spcBef>
                <a:spcPct val="50000"/>
              </a:spcBef>
              <a:buFont typeface="Arial" panose="020B0604020202020204" pitchFamily="34" charset="0"/>
            </a:pPr>
            <a:r>
              <a:rPr lang="en-US" altLang="zh-CN" sz="3600" b="1">
                <a:solidFill>
                  <a:srgbClr val="A50021"/>
                </a:solidFill>
                <a:effectLst>
                  <a:outerShdw blurRad="38100" dist="38100" dir="2700000">
                    <a:srgbClr val="000000"/>
                  </a:outerShdw>
                </a:effectLst>
                <a:latin typeface="Times New Roman" panose="02020603050405020304" pitchFamily="18" charset="0"/>
              </a:rPr>
              <a:t>D</a:t>
            </a:r>
            <a:r>
              <a:rPr lang="zh-CN" altLang="en-US" sz="3600" b="1" dirty="0">
                <a:solidFill>
                  <a:srgbClr val="A50021"/>
                </a:solidFill>
                <a:effectLst>
                  <a:outerShdw blurRad="38100" dist="38100" dir="2700000">
                    <a:srgbClr val="000000"/>
                  </a:outerShdw>
                </a:effectLst>
                <a:latin typeface="Times New Roman" panose="02020603050405020304" pitchFamily="18" charset="0"/>
              </a:rPr>
              <a:t>、优化环境</a:t>
            </a:r>
            <a:endParaRPr lang="zh-CN" altLang="en-US" sz="3600" b="1" dirty="0">
              <a:solidFill>
                <a:srgbClr val="A50021"/>
              </a:solidFill>
              <a:effectLst>
                <a:outerShdw blurRad="38100" dist="38100" dir="2700000">
                  <a:srgbClr val="000000"/>
                </a:outerShdw>
              </a:effectLst>
              <a:latin typeface="Times New Roman" panose="02020603050405020304" pitchFamily="18" charset="0"/>
            </a:endParaRPr>
          </a:p>
        </p:txBody>
      </p:sp>
      <p:sp>
        <p:nvSpPr>
          <p:cNvPr id="545802" name="左大括号 545801"/>
          <p:cNvSpPr/>
          <p:nvPr/>
        </p:nvSpPr>
        <p:spPr>
          <a:xfrm>
            <a:off x="4500563" y="1628775"/>
            <a:ext cx="381000" cy="3657600"/>
          </a:xfrm>
          <a:prstGeom prst="leftBrace">
            <a:avLst>
              <a:gd name="adj1" fmla="val 80000"/>
              <a:gd name="adj2" fmla="val 50000"/>
            </a:avLst>
          </a:prstGeom>
          <a:noFill/>
          <a:ln w="76200" cap="flat" cmpd="sng">
            <a:solidFill>
              <a:srgbClr val="CC00CC"/>
            </a:solidFill>
            <a:prstDash val="solid"/>
            <a:headEnd type="none" w="med" len="med"/>
            <a:tailEnd type="none" w="med" len="med"/>
          </a:ln>
        </p:spPr>
        <p:txBody>
          <a:bodyPr/>
          <a:p>
            <a:endParaRPr lang="zh-CN" altLang="en-US"/>
          </a:p>
        </p:txBody>
      </p:sp>
      <p:pic>
        <p:nvPicPr>
          <p:cNvPr id="545803" name="图片 545802" descr="gif007">
            <a:hlinkClick r:id="rId3" action="ppaction://hlinksldjump"/>
          </p:cNvPr>
          <p:cNvPicPr>
            <a:picLocks noChangeAspect="1"/>
          </p:cNvPicPr>
          <p:nvPr/>
        </p:nvPicPr>
        <p:blipFill>
          <a:blip r:embed="rId4"/>
          <a:stretch>
            <a:fillRect/>
          </a:stretch>
        </p:blipFill>
        <p:spPr>
          <a:xfrm>
            <a:off x="8501063" y="3500438"/>
            <a:ext cx="642937" cy="625475"/>
          </a:xfrm>
          <a:prstGeom prst="rect">
            <a:avLst/>
          </a:prstGeom>
          <a:noFill/>
          <a:ln w="9525">
            <a:noFill/>
          </a:ln>
        </p:spPr>
      </p:pic>
      <p:pic>
        <p:nvPicPr>
          <p:cNvPr id="545804" name="图片 545803" descr="gif007">
            <a:hlinkClick r:id="rId3" action="ppaction://hlinksldjump"/>
          </p:cNvPr>
          <p:cNvPicPr>
            <a:picLocks noChangeAspect="1"/>
          </p:cNvPicPr>
          <p:nvPr/>
        </p:nvPicPr>
        <p:blipFill>
          <a:blip r:embed="rId4"/>
          <a:stretch>
            <a:fillRect/>
          </a:stretch>
        </p:blipFill>
        <p:spPr>
          <a:xfrm>
            <a:off x="8501063" y="1268413"/>
            <a:ext cx="642937" cy="6254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45803"/>
                                        </p:tgtEl>
                                        <p:attrNameLst>
                                          <p:attrName>style.visibility</p:attrName>
                                        </p:attrNameLst>
                                      </p:cBhvr>
                                      <p:to>
                                        <p:strVal val="visible"/>
                                      </p:to>
                                    </p:set>
                                    <p:animEffect transition="in" filter="blinds(horizontal)">
                                      <p:cBhvr>
                                        <p:cTn id="7" dur="500"/>
                                        <p:tgtEl>
                                          <p:spTgt spid="545803"/>
                                        </p:tgtEl>
                                      </p:cBhvr>
                                    </p:animEffect>
                                  </p:childTnLst>
                                </p:cTn>
                              </p:par>
                              <p:par>
                                <p:cTn id="8" presetID="3" presetClass="entr" presetSubtype="10" fill="hold" nodeType="withEffect">
                                  <p:stCondLst>
                                    <p:cond delay="0"/>
                                  </p:stCondLst>
                                  <p:childTnLst>
                                    <p:set>
                                      <p:cBhvr>
                                        <p:cTn id="9" dur="1" fill="hold">
                                          <p:stCondLst>
                                            <p:cond delay="0"/>
                                          </p:stCondLst>
                                        </p:cTn>
                                        <p:tgtEl>
                                          <p:spTgt spid="545795"/>
                                        </p:tgtEl>
                                        <p:attrNameLst>
                                          <p:attrName>style.visibility</p:attrName>
                                        </p:attrNameLst>
                                      </p:cBhvr>
                                      <p:to>
                                        <p:strVal val="visible"/>
                                      </p:to>
                                    </p:set>
                                    <p:animEffect transition="in" filter="blinds(horizontal)">
                                      <p:cBhvr>
                                        <p:cTn id="10" dur="500"/>
                                        <p:tgtEl>
                                          <p:spTgt spid="545795"/>
                                        </p:tgtEl>
                                      </p:cBhvr>
                                    </p:animEffect>
                                  </p:childTnLst>
                                </p:cTn>
                              </p:par>
                              <p:par>
                                <p:cTn id="11" presetID="3" presetClass="entr" presetSubtype="10" fill="hold" nodeType="withEffect">
                                  <p:stCondLst>
                                    <p:cond delay="0"/>
                                  </p:stCondLst>
                                  <p:childTnLst>
                                    <p:set>
                                      <p:cBhvr>
                                        <p:cTn id="12" dur="1" fill="hold">
                                          <p:stCondLst>
                                            <p:cond delay="0"/>
                                          </p:stCondLst>
                                        </p:cTn>
                                        <p:tgtEl>
                                          <p:spTgt spid="545804"/>
                                        </p:tgtEl>
                                        <p:attrNameLst>
                                          <p:attrName>style.visibility</p:attrName>
                                        </p:attrNameLst>
                                      </p:cBhvr>
                                      <p:to>
                                        <p:strVal val="visible"/>
                                      </p:to>
                                    </p:set>
                                    <p:animEffect transition="in" filter="blinds(horizontal)">
                                      <p:cBhvr>
                                        <p:cTn id="13" dur="500"/>
                                        <p:tgtEl>
                                          <p:spTgt spid="54580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5796"/>
                                        </p:tgtEl>
                                        <p:attrNameLst>
                                          <p:attrName>style.visibility</p:attrName>
                                        </p:attrNameLst>
                                      </p:cBhvr>
                                      <p:to>
                                        <p:strVal val="visible"/>
                                      </p:to>
                                    </p:set>
                                    <p:animEffect transition="in" filter="blinds(horizontal)">
                                      <p:cBhvr>
                                        <p:cTn id="18" dur="500"/>
                                        <p:tgtEl>
                                          <p:spTgt spid="54579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45797"/>
                                        </p:tgtEl>
                                        <p:attrNameLst>
                                          <p:attrName>style.visibility</p:attrName>
                                        </p:attrNameLst>
                                      </p:cBhvr>
                                      <p:to>
                                        <p:strVal val="visible"/>
                                      </p:to>
                                    </p:set>
                                    <p:animEffect transition="in" filter="dissolve">
                                      <p:cBhvr>
                                        <p:cTn id="23" dur="500"/>
                                        <p:tgtEl>
                                          <p:spTgt spid="54579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545802"/>
                                        </p:tgtEl>
                                        <p:attrNameLst>
                                          <p:attrName>style.visibility</p:attrName>
                                        </p:attrNameLst>
                                      </p:cBhvr>
                                      <p:to>
                                        <p:strVal val="visible"/>
                                      </p:to>
                                    </p:set>
                                    <p:animEffect transition="in" filter="box(in)">
                                      <p:cBhvr>
                                        <p:cTn id="28" dur="500"/>
                                        <p:tgtEl>
                                          <p:spTgt spid="545802"/>
                                        </p:tgtEl>
                                      </p:cBhvr>
                                    </p:animEffect>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545798"/>
                                        </p:tgtEl>
                                        <p:attrNameLst>
                                          <p:attrName>style.visibility</p:attrName>
                                        </p:attrNameLst>
                                      </p:cBhvr>
                                      <p:to>
                                        <p:strVal val="visible"/>
                                      </p:to>
                                    </p:set>
                                    <p:anim calcmode="lin" valueType="num">
                                      <p:cBhvr>
                                        <p:cTn id="33" dur="1000" fill="hold"/>
                                        <p:tgtEl>
                                          <p:spTgt spid="545798"/>
                                        </p:tgtEl>
                                        <p:attrNameLst>
                                          <p:attrName>ppt_w</p:attrName>
                                        </p:attrNameLst>
                                      </p:cBhvr>
                                      <p:tavLst>
                                        <p:tav tm="0">
                                          <p:val>
                                            <p:fltVal val="0.000000"/>
                                          </p:val>
                                        </p:tav>
                                        <p:tav tm="100000">
                                          <p:val>
                                            <p:strVal val="#ppt_w"/>
                                          </p:val>
                                        </p:tav>
                                      </p:tavLst>
                                    </p:anim>
                                    <p:anim calcmode="lin" valueType="num">
                                      <p:cBhvr>
                                        <p:cTn id="34" dur="1000" fill="hold"/>
                                        <p:tgtEl>
                                          <p:spTgt spid="545798"/>
                                        </p:tgtEl>
                                        <p:attrNameLst>
                                          <p:attrName>ppt_h</p:attrName>
                                        </p:attrNameLst>
                                      </p:cBhvr>
                                      <p:tavLst>
                                        <p:tav tm="0">
                                          <p:val>
                                            <p:fltVal val="0.000000"/>
                                          </p:val>
                                        </p:tav>
                                        <p:tav tm="100000">
                                          <p:val>
                                            <p:strVal val="#ppt_h"/>
                                          </p:val>
                                        </p:tav>
                                      </p:tavLst>
                                    </p:anim>
                                    <p:anim calcmode="lin" valueType="num">
                                      <p:cBhvr>
                                        <p:cTn id="35" dur="1000" fill="hold"/>
                                        <p:tgtEl>
                                          <p:spTgt spid="545798"/>
                                        </p:tgtEl>
                                        <p:attrNameLst>
                                          <p:attrName>ppt_x</p:attrName>
                                        </p:attrNameLst>
                                      </p:cBhvr>
                                      <p:tavLst>
                                        <p:tav tm="0" fmla="#ppt_x+(cos(-2*pi*(1-$))*-#ppt_x-sin(-2*pi*(1-$))*(1-#ppt_y))*(1-$)">
                                          <p:val>
                                            <p:fltVal val="0.000000"/>
                                          </p:val>
                                        </p:tav>
                                        <p:tav tm="100000">
                                          <p:val>
                                            <p:fltVal val="1.000000"/>
                                          </p:val>
                                        </p:tav>
                                      </p:tavLst>
                                    </p:anim>
                                    <p:anim calcmode="lin" valueType="num">
                                      <p:cBhvr>
                                        <p:cTn id="36" dur="1000" fill="hold"/>
                                        <p:tgtEl>
                                          <p:spTgt spid="545798"/>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545799"/>
                                        </p:tgtEl>
                                        <p:attrNameLst>
                                          <p:attrName>style.visibility</p:attrName>
                                        </p:attrNameLst>
                                      </p:cBhvr>
                                      <p:to>
                                        <p:strVal val="visible"/>
                                      </p:to>
                                    </p:set>
                                    <p:animEffect transition="in" filter="strips(downLeft)">
                                      <p:cBhvr>
                                        <p:cTn id="41" dur="500"/>
                                        <p:tgtEl>
                                          <p:spTgt spid="545799"/>
                                        </p:tgtEl>
                                      </p:cBhvr>
                                    </p:animEffect>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grpId="0" nodeType="clickEffect">
                                  <p:stCondLst>
                                    <p:cond delay="0"/>
                                  </p:stCondLst>
                                  <p:childTnLst>
                                    <p:set>
                                      <p:cBhvr>
                                        <p:cTn id="45" dur="1" fill="hold">
                                          <p:stCondLst>
                                            <p:cond delay="499"/>
                                          </p:stCondLst>
                                        </p:cTn>
                                        <p:tgtEl>
                                          <p:spTgt spid="545800"/>
                                        </p:tgtEl>
                                        <p:attrNameLst>
                                          <p:attrName>style.visibility</p:attrName>
                                        </p:attrNameLst>
                                      </p:cBhvr>
                                      <p:to>
                                        <p:strVal val="visible"/>
                                      </p:to>
                                    </p:set>
                                    <p:anim calcmode="lin" valueType="num">
                                      <p:cBhvr>
                                        <p:cTn id="46" dur="1" fill="hold"/>
                                        <p:tgtEl>
                                          <p:spTgt spid="545800"/>
                                        </p:tgtEl>
                                      </p:cBhvr>
                                    </p:anim>
                                  </p:childTnLst>
                                </p:cTn>
                              </p:par>
                            </p:childTnLst>
                          </p:cTn>
                        </p:par>
                      </p:childTnLst>
                    </p:cTn>
                  </p:par>
                  <p:par>
                    <p:cTn id="47" fill="hold">
                      <p:stCondLst>
                        <p:cond delay="indefinite"/>
                      </p:stCondLst>
                      <p:childTnLst>
                        <p:par>
                          <p:cTn id="48" fill="hold">
                            <p:stCondLst>
                              <p:cond delay="0"/>
                            </p:stCondLst>
                            <p:childTnLst>
                              <p:par>
                                <p:cTn id="49" presetID="19" presetClass="entr" presetSubtype="10" fill="hold" grpId="0" nodeType="clickEffect">
                                  <p:stCondLst>
                                    <p:cond delay="0"/>
                                  </p:stCondLst>
                                  <p:childTnLst>
                                    <p:set>
                                      <p:cBhvr>
                                        <p:cTn id="50" dur="1" fill="hold">
                                          <p:stCondLst>
                                            <p:cond delay="0"/>
                                          </p:stCondLst>
                                        </p:cTn>
                                        <p:tgtEl>
                                          <p:spTgt spid="545801"/>
                                        </p:tgtEl>
                                        <p:attrNameLst>
                                          <p:attrName>style.visibility</p:attrName>
                                        </p:attrNameLst>
                                      </p:cBhvr>
                                      <p:to>
                                        <p:strVal val="visible"/>
                                      </p:to>
                                    </p:set>
                                    <p:anim calcmode="lin" valueType="num">
                                      <p:cBhvr>
                                        <p:cTn id="51" dur="1000" fill="hold"/>
                                        <p:tgtEl>
                                          <p:spTgt spid="545801"/>
                                        </p:tgtEl>
                                        <p:attrNameLst>
                                          <p:attrName>ppt_w</p:attrName>
                                        </p:attrNameLst>
                                      </p:cBhvr>
                                      <p:tavLst>
                                        <p:tav tm="0" fmla="#ppt_w*sin(2.5*pi*$)">
                                          <p:val>
                                            <p:fltVal val="0.000000"/>
                                          </p:val>
                                        </p:tav>
                                        <p:tav tm="100000">
                                          <p:val>
                                            <p:fltVal val="1.000000"/>
                                          </p:val>
                                        </p:tav>
                                      </p:tavLst>
                                    </p:anim>
                                    <p:anim calcmode="lin" valueType="num">
                                      <p:cBhvr>
                                        <p:cTn id="52" dur="1000" fill="hold"/>
                                        <p:tgtEl>
                                          <p:spTgt spid="5458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6" grpId="0" bldLvl="0" animBg="1"/>
      <p:bldP spid="545798" grpId="0"/>
      <p:bldP spid="545799" grpId="0"/>
      <p:bldP spid="545800" grpId="0"/>
      <p:bldP spid="54580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6818" name="矩形 546817"/>
          <p:cNvSpPr/>
          <p:nvPr/>
        </p:nvSpPr>
        <p:spPr>
          <a:xfrm>
            <a:off x="3657600" y="1981200"/>
            <a:ext cx="5105400" cy="4333875"/>
          </a:xfrm>
          <a:prstGeom prst="rect">
            <a:avLst/>
          </a:prstGeom>
          <a:noFill/>
          <a:ln w="9525">
            <a:noFill/>
          </a:ln>
        </p:spPr>
        <p:txBody>
          <a:bodyPr>
            <a:spAutoFit/>
          </a:bodyPr>
          <a:p>
            <a:pPr>
              <a:lnSpc>
                <a:spcPct val="145000"/>
              </a:lnSpc>
              <a:spcBef>
                <a:spcPct val="0"/>
              </a:spcBef>
              <a:buFont typeface="Arial" panose="020B0604020202020204" pitchFamily="34" charset="0"/>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德国经济部人士表示，经过多年的努力，鲁尔区目前已从“煤钢中心”逐步变成了一个煤钢等</a:t>
            </a:r>
            <a:r>
              <a:rPr lang="zh-CN" altLang="en-US" sz="2400" b="1" dirty="0">
                <a:solidFill>
                  <a:srgbClr val="FF0000"/>
                </a:solidFill>
                <a:latin typeface="黑体" panose="02010609060101010101" pitchFamily="49" charset="-122"/>
                <a:ea typeface="黑体" panose="02010609060101010101" pitchFamily="49" charset="-122"/>
              </a:rPr>
              <a:t>传统产业</a:t>
            </a:r>
            <a:r>
              <a:rPr lang="zh-CN" altLang="en-US" sz="2400" b="1" dirty="0">
                <a:latin typeface="黑体" panose="02010609060101010101" pitchFamily="49" charset="-122"/>
                <a:ea typeface="黑体" panose="02010609060101010101" pitchFamily="49" charset="-122"/>
              </a:rPr>
              <a:t>与</a:t>
            </a:r>
            <a:r>
              <a:rPr lang="zh-CN" altLang="en-US" sz="2400" b="1" dirty="0">
                <a:solidFill>
                  <a:srgbClr val="FF0000"/>
                </a:solidFill>
                <a:latin typeface="黑体" panose="02010609060101010101" pitchFamily="49" charset="-122"/>
                <a:ea typeface="黑体" panose="02010609060101010101" pitchFamily="49" charset="-122"/>
              </a:rPr>
              <a:t>信息、生物技术</a:t>
            </a:r>
            <a:r>
              <a:rPr lang="zh-CN" altLang="en-US" sz="2400" b="1" dirty="0">
                <a:latin typeface="黑体" panose="02010609060101010101" pitchFamily="49" charset="-122"/>
                <a:ea typeface="黑体" panose="02010609060101010101" pitchFamily="49" charset="-122"/>
              </a:rPr>
              <a:t>等</a:t>
            </a:r>
            <a:r>
              <a:rPr lang="zh-CN" altLang="en-US" sz="2400" b="1" dirty="0">
                <a:solidFill>
                  <a:srgbClr val="FF0000"/>
                </a:solidFill>
                <a:latin typeface="黑体" panose="02010609060101010101" pitchFamily="49" charset="-122"/>
                <a:ea typeface="黑体" panose="02010609060101010101" pitchFamily="49" charset="-122"/>
              </a:rPr>
              <a:t>“新经济”产业</a:t>
            </a:r>
            <a:r>
              <a:rPr lang="zh-CN" altLang="en-US" sz="2400" b="1" dirty="0">
                <a:latin typeface="黑体" panose="02010609060101010101" pitchFamily="49" charset="-122"/>
                <a:ea typeface="黑体" panose="02010609060101010101" pitchFamily="49" charset="-122"/>
              </a:rPr>
              <a:t>相结合、多种行业协调发展的新经济区，产业结构调整取得了明显的成效，但进一步调整和优化产业结构仍然是该地区面临的主要挑战。 </a:t>
            </a:r>
            <a:endParaRPr lang="zh-CN" altLang="en-US" sz="2400" b="1" dirty="0">
              <a:latin typeface="黑体" panose="02010609060101010101" pitchFamily="49" charset="-122"/>
              <a:ea typeface="黑体" panose="02010609060101010101" pitchFamily="49" charset="-122"/>
            </a:endParaRPr>
          </a:p>
        </p:txBody>
      </p:sp>
      <p:pic>
        <p:nvPicPr>
          <p:cNvPr id="546819" name="图片 546818" descr="鲁尔区位置"/>
          <p:cNvPicPr>
            <a:picLocks noChangeAspect="1"/>
          </p:cNvPicPr>
          <p:nvPr/>
        </p:nvPicPr>
        <p:blipFill>
          <a:blip r:embed="rId3"/>
          <a:srcRect l="24762" t="2539" r="23810" b="952"/>
          <a:stretch>
            <a:fillRect/>
          </a:stretch>
        </p:blipFill>
        <p:spPr>
          <a:xfrm>
            <a:off x="457200" y="1905000"/>
            <a:ext cx="3086100" cy="4343400"/>
          </a:xfrm>
          <a:prstGeom prst="rect">
            <a:avLst/>
          </a:prstGeom>
          <a:noFill/>
          <a:ln w="38100" cap="flat" cmpd="sng">
            <a:pattFill prst="lgCheck">
              <a:fgClr>
                <a:srgbClr val="E3C7AB"/>
              </a:fgClr>
              <a:bgClr>
                <a:srgbClr val="FFFFFF"/>
              </a:bgClr>
            </a:pattFill>
            <a:prstDash val="solid"/>
            <a:miter/>
            <a:headEnd type="none" w="med" len="med"/>
            <a:tailEnd type="none" w="med" len="med"/>
          </a:ln>
        </p:spPr>
      </p:pic>
    </p:spTree>
  </p:cSld>
  <p:clrMapOvr>
    <a:masterClrMapping/>
  </p:clrMapOvr>
  <p:transition spd="slow">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7842" name="文本框 547841"/>
          <p:cNvSpPr txBox="1"/>
          <p:nvPr/>
        </p:nvSpPr>
        <p:spPr>
          <a:xfrm>
            <a:off x="228600" y="1600200"/>
            <a:ext cx="2133600" cy="4403725"/>
          </a:xfrm>
          <a:prstGeom prst="rect">
            <a:avLst/>
          </a:prstGeom>
          <a:solidFill>
            <a:srgbClr val="FFEFEF"/>
          </a:solidFill>
          <a:ln w="50800" cap="flat" cmpd="sng">
            <a:solidFill>
              <a:srgbClr val="3366CC"/>
            </a:solidFill>
            <a:prstDash val="solid"/>
            <a:miter/>
            <a:headEnd type="none" w="med" len="med"/>
            <a:tailEnd type="none" w="med" len="med"/>
          </a:ln>
        </p:spPr>
        <p:txBody>
          <a:bodyPr>
            <a:spAutoFit/>
          </a:bodyPr>
          <a:p>
            <a:pPr algn="ctr">
              <a:spcBef>
                <a:spcPct val="50000"/>
              </a:spcBef>
              <a:buFont typeface="Arial" panose="020B0604020202020204" pitchFamily="34" charset="0"/>
            </a:pPr>
            <a:r>
              <a:rPr lang="zh-CN" altLang="en-US" sz="2800" dirty="0">
                <a:solidFill>
                  <a:srgbClr val="003399"/>
                </a:solidFill>
                <a:latin typeface="黑体" panose="02010609060101010101" pitchFamily="49" charset="-122"/>
                <a:ea typeface="黑体" panose="02010609060101010101" pitchFamily="49" charset="-122"/>
              </a:rPr>
              <a:t>繁荣阶段</a:t>
            </a:r>
            <a:endParaRPr lang="zh-CN" altLang="en-US" sz="2800" dirty="0">
              <a:solidFill>
                <a:srgbClr val="003399"/>
              </a:solidFill>
              <a:latin typeface="黑体" panose="02010609060101010101" pitchFamily="49" charset="-122"/>
              <a:ea typeface="黑体" panose="02010609060101010101" pitchFamily="49" charset="-122"/>
            </a:endParaRPr>
          </a:p>
          <a:p>
            <a:pPr algn="ctr">
              <a:spcBef>
                <a:spcPct val="50000"/>
              </a:spcBef>
              <a:buFont typeface="Arial" panose="020B0604020202020204" pitchFamily="34" charset="0"/>
            </a:pPr>
            <a:r>
              <a:rPr lang="zh-CN" altLang="en-US" sz="2400" dirty="0">
                <a:solidFill>
                  <a:srgbClr val="003399"/>
                </a:solidFill>
                <a:latin typeface="黑体" panose="02010609060101010101" pitchFamily="49" charset="-122"/>
                <a:ea typeface="黑体" panose="02010609060101010101" pitchFamily="49" charset="-122"/>
              </a:rPr>
              <a:t>（区位优势）</a:t>
            </a:r>
            <a:endParaRPr lang="zh-CN" altLang="en-US" sz="2400" dirty="0">
              <a:solidFill>
                <a:srgbClr val="003399"/>
              </a:solidFill>
              <a:latin typeface="黑体" panose="02010609060101010101" pitchFamily="49"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煤炭资源丰富</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铁矿来源方便</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水源充沛</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交通便利</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市场广阔</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p:txBody>
      </p:sp>
      <p:sp>
        <p:nvSpPr>
          <p:cNvPr id="547843" name="文本框 547842"/>
          <p:cNvSpPr txBox="1"/>
          <p:nvPr/>
        </p:nvSpPr>
        <p:spPr>
          <a:xfrm>
            <a:off x="2438400" y="1600200"/>
            <a:ext cx="2743200" cy="4497388"/>
          </a:xfrm>
          <a:prstGeom prst="rect">
            <a:avLst/>
          </a:prstGeom>
          <a:solidFill>
            <a:srgbClr val="FFFFE1"/>
          </a:solidFill>
          <a:ln w="50800" cap="flat" cmpd="sng">
            <a:solidFill>
              <a:srgbClr val="3366CC"/>
            </a:solidFill>
            <a:prstDash val="solid"/>
            <a:miter/>
            <a:headEnd type="none" w="med" len="med"/>
            <a:tailEnd type="none" w="med" len="med"/>
          </a:ln>
        </p:spPr>
        <p:txBody>
          <a:bodyPr>
            <a:spAutoFit/>
          </a:bodyPr>
          <a:p>
            <a:pPr algn="ctr">
              <a:spcBef>
                <a:spcPct val="50000"/>
              </a:spcBef>
              <a:buFont typeface="Arial" panose="020B0604020202020204" pitchFamily="34" charset="0"/>
            </a:pPr>
            <a:r>
              <a:rPr lang="zh-CN" altLang="en-US" sz="2800" dirty="0">
                <a:solidFill>
                  <a:srgbClr val="003399"/>
                </a:solidFill>
                <a:latin typeface="黑体" panose="02010609060101010101" pitchFamily="49" charset="-122"/>
                <a:ea typeface="黑体" panose="02010609060101010101" pitchFamily="49" charset="-122"/>
              </a:rPr>
              <a:t>衰落阶段</a:t>
            </a:r>
            <a:endParaRPr lang="zh-CN" altLang="en-US" sz="2800" dirty="0">
              <a:solidFill>
                <a:srgbClr val="003399"/>
              </a:solidFill>
              <a:latin typeface="黑体" panose="02010609060101010101" pitchFamily="49" charset="-122"/>
              <a:ea typeface="黑体" panose="02010609060101010101" pitchFamily="49" charset="-122"/>
            </a:endParaRPr>
          </a:p>
          <a:p>
            <a:pPr algn="ctr">
              <a:spcBef>
                <a:spcPct val="50000"/>
              </a:spcBef>
              <a:buFont typeface="Arial" panose="020B0604020202020204" pitchFamily="34" charset="0"/>
            </a:pPr>
            <a:r>
              <a:rPr lang="zh-CN" altLang="en-US" sz="2800" dirty="0">
                <a:solidFill>
                  <a:srgbClr val="003399"/>
                </a:solidFill>
                <a:latin typeface="黑体" panose="02010609060101010101" pitchFamily="49" charset="-122"/>
                <a:ea typeface="黑体" panose="02010609060101010101" pitchFamily="49" charset="-122"/>
              </a:rPr>
              <a:t>（衰落原因）</a:t>
            </a:r>
            <a:endParaRPr lang="zh-CN" altLang="en-US" sz="2800" dirty="0">
              <a:solidFill>
                <a:srgbClr val="003399"/>
              </a:solidFill>
              <a:latin typeface="黑体" panose="02010609060101010101" pitchFamily="49"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生产结构单一</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煤炭地位下降</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世界性钢铁过剩</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r>
              <a:rPr lang="zh-CN" altLang="en-US" sz="2400" dirty="0">
                <a:solidFill>
                  <a:srgbClr val="003399"/>
                </a:solidFill>
                <a:latin typeface="华文新魏" panose="02010800040101010101" pitchFamily="2" charset="-122"/>
                <a:ea typeface="黑体" panose="02010609060101010101" pitchFamily="49" charset="-122"/>
              </a:rPr>
              <a:t>新技术革命的冲击</a:t>
            </a: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p:txBody>
      </p:sp>
      <p:sp>
        <p:nvSpPr>
          <p:cNvPr id="547844" name="文本框 547843"/>
          <p:cNvSpPr txBox="1"/>
          <p:nvPr/>
        </p:nvSpPr>
        <p:spPr>
          <a:xfrm>
            <a:off x="5257800" y="1600200"/>
            <a:ext cx="3733800" cy="4497388"/>
          </a:xfrm>
          <a:prstGeom prst="rect">
            <a:avLst/>
          </a:prstGeom>
          <a:solidFill>
            <a:srgbClr val="F3FFF3"/>
          </a:solidFill>
          <a:ln w="50800" cap="flat" cmpd="sng">
            <a:solidFill>
              <a:srgbClr val="3366CC"/>
            </a:solidFill>
            <a:prstDash val="solid"/>
            <a:miter/>
            <a:headEnd type="none" w="med" len="med"/>
            <a:tailEnd type="none" w="med" len="med"/>
          </a:ln>
        </p:spPr>
        <p:txBody>
          <a:bodyPr>
            <a:spAutoFit/>
          </a:bodyPr>
          <a:p>
            <a:pPr algn="ctr">
              <a:spcBef>
                <a:spcPct val="50000"/>
              </a:spcBef>
              <a:buFont typeface="Arial" panose="020B0604020202020204" pitchFamily="34" charset="0"/>
            </a:pPr>
            <a:r>
              <a:rPr lang="zh-CN" altLang="en-US" sz="2800" dirty="0">
                <a:solidFill>
                  <a:srgbClr val="003399"/>
                </a:solidFill>
                <a:latin typeface="黑体" panose="02010609060101010101" pitchFamily="49" charset="-122"/>
                <a:ea typeface="黑体" panose="02010609060101010101" pitchFamily="49" charset="-122"/>
              </a:rPr>
              <a:t>整治阶段</a:t>
            </a:r>
            <a:endParaRPr lang="zh-CN" altLang="en-US" sz="2800" dirty="0">
              <a:solidFill>
                <a:srgbClr val="003399"/>
              </a:solidFill>
              <a:latin typeface="黑体" panose="02010609060101010101" pitchFamily="49" charset="-122"/>
              <a:ea typeface="黑体" panose="02010609060101010101" pitchFamily="49" charset="-122"/>
            </a:endParaRPr>
          </a:p>
          <a:p>
            <a:pPr algn="ctr">
              <a:spcBef>
                <a:spcPct val="50000"/>
              </a:spcBef>
              <a:buFont typeface="Arial" panose="020B0604020202020204" pitchFamily="34" charset="0"/>
            </a:pPr>
            <a:r>
              <a:rPr lang="zh-CN" altLang="en-US" sz="2800" dirty="0">
                <a:solidFill>
                  <a:srgbClr val="003399"/>
                </a:solidFill>
                <a:latin typeface="黑体" panose="02010609060101010101" pitchFamily="49" charset="-122"/>
                <a:ea typeface="黑体" panose="02010609060101010101" pitchFamily="49" charset="-122"/>
              </a:rPr>
              <a:t>（整治措施）</a:t>
            </a:r>
            <a:endParaRPr lang="zh-CN" altLang="en-US" sz="2800" dirty="0">
              <a:solidFill>
                <a:srgbClr val="003399"/>
              </a:solidFill>
              <a:latin typeface="黑体" panose="02010609060101010101" pitchFamily="49"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a:p>
            <a:pPr>
              <a:spcBef>
                <a:spcPct val="50000"/>
              </a:spcBef>
              <a:buFont typeface="Arial" panose="020B0604020202020204" pitchFamily="34" charset="0"/>
            </a:pPr>
            <a:endParaRPr lang="zh-CN" altLang="en-US" sz="2400" dirty="0">
              <a:solidFill>
                <a:srgbClr val="003399"/>
              </a:solidFill>
              <a:latin typeface="华文新魏" panose="02010800040101010101" pitchFamily="2" charset="-122"/>
              <a:ea typeface="黑体" panose="02010609060101010101" pitchFamily="49" charset="-122"/>
            </a:endParaRPr>
          </a:p>
        </p:txBody>
      </p:sp>
      <p:sp>
        <p:nvSpPr>
          <p:cNvPr id="547845" name="矩形 547844"/>
          <p:cNvSpPr/>
          <p:nvPr/>
        </p:nvSpPr>
        <p:spPr>
          <a:xfrm>
            <a:off x="838200" y="457200"/>
            <a:ext cx="6743700" cy="914400"/>
          </a:xfrm>
          <a:prstGeom prst="rect">
            <a:avLst/>
          </a:prstGeom>
        </p:spPr>
        <p:txBody>
          <a:bodyPr wrap="none" fromWordArt="1">
            <a:prstTxWarp prst="textPlain">
              <a:avLst>
                <a:gd name="adj" fmla="val 50000"/>
              </a:avLst>
            </a:prstTxWarp>
            <a:normAutofit/>
          </a:bodyPr>
          <a:p>
            <a:pPr algn="ctr"/>
            <a:r>
              <a:rPr lang="zh-CN" altLang="en-US" sz="4400">
                <a:ln w="12700" cap="flat" cmpd="sng">
                  <a:solidFill>
                    <a:srgbClr val="FFFFCC"/>
                  </a:solidFill>
                  <a:prstDash val="solid"/>
                  <a:headEnd type="none" w="med" len="med"/>
                  <a:tailEnd type="none" w="med" len="med"/>
                </a:ln>
                <a:solidFill>
                  <a:srgbClr val="0033CC"/>
                </a:solidFill>
                <a:effectLst>
                  <a:outerShdw dist="45791" dir="2021404" algn="ctr" rotWithShape="0">
                    <a:srgbClr val="9999FF"/>
                  </a:outerShdw>
                </a:effectLst>
                <a:latin typeface="华文新魏" panose="02010800040101010101" pitchFamily="2" charset="-122"/>
                <a:ea typeface="华文新魏" panose="02010800040101010101" pitchFamily="2" charset="-122"/>
              </a:rPr>
              <a:t>鲁尔区的发展历程</a:t>
            </a:r>
            <a:endParaRPr lang="zh-CN" altLang="en-US" sz="4400">
              <a:ln w="12700" cap="flat" cmpd="sng">
                <a:solidFill>
                  <a:srgbClr val="FFFFCC"/>
                </a:solidFill>
                <a:prstDash val="solid"/>
                <a:headEnd type="none" w="med" len="med"/>
                <a:tailEnd type="none" w="med" len="med"/>
              </a:ln>
              <a:solidFill>
                <a:srgbClr val="0033CC"/>
              </a:solidFill>
              <a:effectLst>
                <a:outerShdw dist="45791" dir="2021404" algn="ctr" rotWithShape="0">
                  <a:srgbClr val="9999FF"/>
                </a:outerShdw>
              </a:effectLst>
              <a:latin typeface="华文新魏" panose="02010800040101010101" pitchFamily="2" charset="-122"/>
              <a:ea typeface="华文新魏" panose="02010800040101010101" pitchFamily="2" charset="-122"/>
            </a:endParaRPr>
          </a:p>
        </p:txBody>
      </p:sp>
      <p:sp>
        <p:nvSpPr>
          <p:cNvPr id="547846" name="直接连接符 547845"/>
          <p:cNvSpPr/>
          <p:nvPr/>
        </p:nvSpPr>
        <p:spPr>
          <a:xfrm>
            <a:off x="228600" y="2819400"/>
            <a:ext cx="2133600" cy="0"/>
          </a:xfrm>
          <a:prstGeom prst="line">
            <a:avLst/>
          </a:prstGeom>
          <a:ln w="57150" cap="flat" cmpd="thinThick">
            <a:solidFill>
              <a:srgbClr val="FF4207"/>
            </a:solidFill>
            <a:prstDash val="solid"/>
            <a:headEnd type="none" w="med" len="med"/>
            <a:tailEnd type="none" w="med" len="med"/>
          </a:ln>
        </p:spPr>
      </p:sp>
      <p:sp>
        <p:nvSpPr>
          <p:cNvPr id="547847" name="直接连接符 547846"/>
          <p:cNvSpPr/>
          <p:nvPr/>
        </p:nvSpPr>
        <p:spPr>
          <a:xfrm>
            <a:off x="5257800" y="2819400"/>
            <a:ext cx="3733800" cy="0"/>
          </a:xfrm>
          <a:prstGeom prst="line">
            <a:avLst/>
          </a:prstGeom>
          <a:ln w="57150" cap="flat" cmpd="thinThick">
            <a:solidFill>
              <a:srgbClr val="FF4207"/>
            </a:solidFill>
            <a:prstDash val="solid"/>
            <a:headEnd type="none" w="med" len="med"/>
            <a:tailEnd type="none" w="med" len="med"/>
          </a:ln>
        </p:spPr>
      </p:sp>
      <p:sp>
        <p:nvSpPr>
          <p:cNvPr id="547848" name="直接连接符 547847"/>
          <p:cNvSpPr/>
          <p:nvPr/>
        </p:nvSpPr>
        <p:spPr>
          <a:xfrm>
            <a:off x="2438400" y="2819400"/>
            <a:ext cx="2743200" cy="0"/>
          </a:xfrm>
          <a:prstGeom prst="line">
            <a:avLst/>
          </a:prstGeom>
          <a:ln w="57150" cap="flat" cmpd="thinThick">
            <a:solidFill>
              <a:srgbClr val="FF4207"/>
            </a:solidFill>
            <a:prstDash val="solid"/>
            <a:headEnd type="none" w="med" len="med"/>
            <a:tailEnd type="none" w="med" len="med"/>
          </a:ln>
        </p:spPr>
      </p:sp>
      <p:sp>
        <p:nvSpPr>
          <p:cNvPr id="547849" name="文本框 547848"/>
          <p:cNvSpPr txBox="1"/>
          <p:nvPr/>
        </p:nvSpPr>
        <p:spPr>
          <a:xfrm>
            <a:off x="5435600" y="2924175"/>
            <a:ext cx="3352800" cy="519113"/>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FF0000"/>
                </a:solidFill>
                <a:latin typeface="Tahoma" panose="020B0604030504040204" pitchFamily="34" charset="0"/>
              </a:rPr>
              <a:t>1.</a:t>
            </a:r>
            <a:r>
              <a:rPr lang="zh-CN" altLang="en-US" sz="2800" b="1" dirty="0">
                <a:solidFill>
                  <a:srgbClr val="FF0000"/>
                </a:solidFill>
                <a:latin typeface="Tahoma" panose="020B0604030504040204" pitchFamily="34" charset="0"/>
              </a:rPr>
              <a:t>调整工业结构</a:t>
            </a:r>
            <a:endParaRPr lang="zh-CN" altLang="en-US" sz="2800" b="1" dirty="0">
              <a:solidFill>
                <a:srgbClr val="FF0000"/>
              </a:solidFill>
              <a:latin typeface="Tahoma" panose="020B0604030504040204" pitchFamily="34" charset="0"/>
            </a:endParaRPr>
          </a:p>
        </p:txBody>
      </p:sp>
      <p:sp>
        <p:nvSpPr>
          <p:cNvPr id="547850" name="文本框 547849"/>
          <p:cNvSpPr txBox="1"/>
          <p:nvPr/>
        </p:nvSpPr>
        <p:spPr>
          <a:xfrm>
            <a:off x="5364163" y="3573463"/>
            <a:ext cx="2895600" cy="519112"/>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FF0000"/>
                </a:solidFill>
                <a:latin typeface="Tahoma" panose="020B0604030504040204" pitchFamily="34" charset="0"/>
              </a:rPr>
              <a:t>2.</a:t>
            </a:r>
            <a:r>
              <a:rPr lang="zh-CN" altLang="en-US" sz="2800" b="1" dirty="0">
                <a:solidFill>
                  <a:srgbClr val="FF0000"/>
                </a:solidFill>
                <a:latin typeface="Tahoma" panose="020B0604030504040204" pitchFamily="34" charset="0"/>
              </a:rPr>
              <a:t>调整工业布局</a:t>
            </a:r>
            <a:endParaRPr lang="zh-CN" altLang="en-US" sz="2800" b="1" dirty="0">
              <a:solidFill>
                <a:srgbClr val="FF0000"/>
              </a:solidFill>
              <a:latin typeface="Tahoma" panose="020B0604030504040204" pitchFamily="34" charset="0"/>
            </a:endParaRPr>
          </a:p>
        </p:txBody>
      </p:sp>
      <p:sp>
        <p:nvSpPr>
          <p:cNvPr id="547851" name="文本框 547850"/>
          <p:cNvSpPr txBox="1"/>
          <p:nvPr/>
        </p:nvSpPr>
        <p:spPr>
          <a:xfrm>
            <a:off x="5364163" y="4365625"/>
            <a:ext cx="3124200" cy="519113"/>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FF0000"/>
                </a:solidFill>
                <a:latin typeface="Tahoma" panose="020B0604030504040204" pitchFamily="34" charset="0"/>
              </a:rPr>
              <a:t>3.</a:t>
            </a:r>
            <a:r>
              <a:rPr lang="zh-CN" altLang="en-US" sz="2800" b="1" dirty="0">
                <a:solidFill>
                  <a:srgbClr val="FF0000"/>
                </a:solidFill>
                <a:latin typeface="Tahoma" panose="020B0604030504040204" pitchFamily="34" charset="0"/>
              </a:rPr>
              <a:t>发展第三产业</a:t>
            </a:r>
            <a:endParaRPr lang="zh-CN" altLang="en-US" sz="2800" b="1" dirty="0">
              <a:solidFill>
                <a:srgbClr val="FF0000"/>
              </a:solidFill>
              <a:latin typeface="Tahoma" panose="020B0604030504040204" pitchFamily="34" charset="0"/>
            </a:endParaRPr>
          </a:p>
        </p:txBody>
      </p:sp>
      <p:sp>
        <p:nvSpPr>
          <p:cNvPr id="547852" name="文本框 547851"/>
          <p:cNvSpPr txBox="1"/>
          <p:nvPr/>
        </p:nvSpPr>
        <p:spPr>
          <a:xfrm>
            <a:off x="5364163" y="5229225"/>
            <a:ext cx="2895600" cy="519113"/>
          </a:xfrm>
          <a:prstGeom prst="rect">
            <a:avLst/>
          </a:prstGeom>
          <a:noFill/>
          <a:ln w="9525">
            <a:noFill/>
          </a:ln>
        </p:spPr>
        <p:txBody>
          <a:bodyPr>
            <a:spAutoFit/>
          </a:bodyPr>
          <a:p>
            <a:pPr>
              <a:spcBef>
                <a:spcPct val="50000"/>
              </a:spcBef>
              <a:buFont typeface="Arial" panose="020B0604020202020204" pitchFamily="34" charset="0"/>
            </a:pPr>
            <a:r>
              <a:rPr lang="en-US" altLang="zh-CN" sz="2800" b="1">
                <a:solidFill>
                  <a:srgbClr val="FF0000"/>
                </a:solidFill>
                <a:latin typeface="Tahoma" panose="020B0604030504040204" pitchFamily="34" charset="0"/>
              </a:rPr>
              <a:t>4.</a:t>
            </a:r>
            <a:r>
              <a:rPr lang="zh-CN" altLang="en-US" sz="2800" b="1" dirty="0">
                <a:solidFill>
                  <a:srgbClr val="FF0000"/>
                </a:solidFill>
                <a:latin typeface="Tahoma" panose="020B0604030504040204" pitchFamily="34" charset="0"/>
              </a:rPr>
              <a:t>优化环境</a:t>
            </a:r>
            <a:endParaRPr lang="zh-CN" altLang="en-US" sz="2800" b="1" dirty="0">
              <a:solidFill>
                <a:srgbClr val="FF0000"/>
              </a:solidFill>
              <a:latin typeface="Tahoma" panose="020B060403050404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8866" name="文本框 548865"/>
          <p:cNvSpPr txBox="1"/>
          <p:nvPr/>
        </p:nvSpPr>
        <p:spPr>
          <a:xfrm>
            <a:off x="2241550" y="1143000"/>
            <a:ext cx="3930650" cy="1006475"/>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6000" b="1" dirty="0">
                <a:solidFill>
                  <a:srgbClr val="333300"/>
                </a:solidFill>
                <a:effectLst>
                  <a:outerShdw blurRad="38100" dist="38100" dir="2700000">
                    <a:srgbClr val="000000"/>
                  </a:outerShdw>
                </a:effectLst>
                <a:latin typeface="Times New Roman" panose="02020603050405020304" pitchFamily="18" charset="0"/>
                <a:ea typeface="华文行楷" panose="02010800040101010101" pitchFamily="2" charset="-122"/>
              </a:rPr>
              <a:t>传统工业区</a:t>
            </a:r>
            <a:endParaRPr lang="zh-CN" altLang="en-US" sz="6000" b="1" dirty="0">
              <a:solidFill>
                <a:srgbClr val="333300"/>
              </a:solidFill>
              <a:effectLst>
                <a:outerShdw blurRad="38100" dist="38100" dir="2700000">
                  <a:srgbClr val="000000"/>
                </a:outerShdw>
              </a:effectLst>
              <a:latin typeface="Times New Roman" panose="02020603050405020304" pitchFamily="18" charset="0"/>
              <a:ea typeface="华文行楷" panose="02010800040101010101" pitchFamily="2" charset="-122"/>
            </a:endParaRPr>
          </a:p>
        </p:txBody>
      </p:sp>
      <p:sp>
        <p:nvSpPr>
          <p:cNvPr id="548867" name="文本框 548866"/>
          <p:cNvSpPr txBox="1"/>
          <p:nvPr/>
        </p:nvSpPr>
        <p:spPr>
          <a:xfrm>
            <a:off x="323850" y="836613"/>
            <a:ext cx="1539875" cy="762000"/>
          </a:xfrm>
          <a:prstGeom prst="rect">
            <a:avLst/>
          </a:prstGeom>
          <a:noFill/>
          <a:ln w="9525">
            <a:noFill/>
          </a:ln>
        </p:spPr>
        <p:txBody>
          <a:bodyPr>
            <a:spAutoFit/>
          </a:bodyPr>
          <a:p>
            <a:pPr>
              <a:spcBef>
                <a:spcPct val="0"/>
              </a:spcBef>
              <a:buFont typeface="Arial" panose="020B0604020202020204" pitchFamily="34" charset="0"/>
            </a:pPr>
            <a:r>
              <a:rPr lang="zh-CN" altLang="en-US" sz="4400" b="1" dirty="0">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总结</a:t>
            </a:r>
            <a:r>
              <a:rPr lang="en-US" altLang="zh-CN" sz="44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a:t>
            </a:r>
            <a:endParaRPr lang="en-US" altLang="zh-CN" sz="44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endParaRPr>
          </a:p>
        </p:txBody>
      </p:sp>
      <p:sp>
        <p:nvSpPr>
          <p:cNvPr id="548868" name="文本框 548867"/>
          <p:cNvSpPr txBox="1"/>
          <p:nvPr/>
        </p:nvSpPr>
        <p:spPr>
          <a:xfrm>
            <a:off x="2743200" y="1981200"/>
            <a:ext cx="2894013" cy="579438"/>
          </a:xfrm>
          <a:prstGeom prst="rect">
            <a:avLst/>
          </a:prstGeom>
          <a:noFill/>
          <a:ln w="9525">
            <a:noFill/>
          </a:ln>
        </p:spPr>
        <p:txBody>
          <a:bodyPr wrap="none" anchor="t" anchorCtr="0">
            <a:spAutoFit/>
          </a:bodyPr>
          <a:p>
            <a:pPr>
              <a:spcBef>
                <a:spcPct val="0"/>
              </a:spcBef>
              <a:buFont typeface="Arial" panose="020B0604020202020204" pitchFamily="34" charset="0"/>
            </a:pPr>
            <a:r>
              <a:rPr lang="en-US" altLang="zh-CN" sz="3200" b="1">
                <a:solidFill>
                  <a:srgbClr val="D60093"/>
                </a:solidFill>
                <a:effectLst>
                  <a:outerShdw blurRad="38100" dist="38100" dir="2700000">
                    <a:srgbClr val="000000"/>
                  </a:outerShdw>
                </a:effectLst>
                <a:latin typeface="Times New Roman" panose="02020603050405020304" pitchFamily="18" charset="0"/>
                <a:ea typeface="华文行楷" panose="02010800040101010101" pitchFamily="2" charset="-122"/>
              </a:rPr>
              <a:t>(</a:t>
            </a:r>
            <a:r>
              <a:rPr lang="zh-CN" altLang="en-US" sz="3200" b="1" dirty="0">
                <a:solidFill>
                  <a:srgbClr val="D60093"/>
                </a:solidFill>
                <a:effectLst>
                  <a:outerShdw blurRad="38100" dist="38100" dir="2700000">
                    <a:srgbClr val="000000"/>
                  </a:outerShdw>
                </a:effectLst>
                <a:latin typeface="Times New Roman" panose="02020603050405020304" pitchFamily="18" charset="0"/>
                <a:ea typeface="华文行楷" panose="02010800040101010101" pitchFamily="2" charset="-122"/>
              </a:rPr>
              <a:t>以鲁尔区为例</a:t>
            </a:r>
            <a:r>
              <a:rPr lang="en-US" altLang="zh-CN" sz="3200" b="1">
                <a:solidFill>
                  <a:srgbClr val="D60093"/>
                </a:solidFill>
                <a:effectLst>
                  <a:outerShdw blurRad="38100" dist="38100" dir="2700000">
                    <a:srgbClr val="000000"/>
                  </a:outerShdw>
                </a:effectLst>
                <a:latin typeface="Times New Roman" panose="02020603050405020304" pitchFamily="18" charset="0"/>
                <a:ea typeface="华文行楷" panose="02010800040101010101" pitchFamily="2" charset="-122"/>
              </a:rPr>
              <a:t>)</a:t>
            </a:r>
            <a:endParaRPr lang="en-US" altLang="zh-CN" sz="3200" b="1">
              <a:solidFill>
                <a:srgbClr val="D60093"/>
              </a:solidFill>
              <a:effectLst>
                <a:outerShdw blurRad="38100" dist="38100" dir="2700000">
                  <a:srgbClr val="000000"/>
                </a:outerShdw>
              </a:effectLst>
              <a:latin typeface="Times New Roman" panose="02020603050405020304" pitchFamily="18" charset="0"/>
              <a:ea typeface="华文行楷" panose="02010800040101010101" pitchFamily="2" charset="-122"/>
            </a:endParaRPr>
          </a:p>
        </p:txBody>
      </p:sp>
      <p:sp>
        <p:nvSpPr>
          <p:cNvPr id="548869" name="文本框 548868"/>
          <p:cNvSpPr txBox="1"/>
          <p:nvPr/>
        </p:nvSpPr>
        <p:spPr>
          <a:xfrm>
            <a:off x="3124200" y="3232150"/>
            <a:ext cx="2232025" cy="1736725"/>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rPr>
              <a:t>衰落的</a:t>
            </a:r>
            <a:endPar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a:p>
            <a:pPr>
              <a:spcBef>
                <a:spcPct val="0"/>
              </a:spcBef>
              <a:buFont typeface="Arial" panose="020B0604020202020204" pitchFamily="34" charset="0"/>
            </a:pPr>
            <a:r>
              <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rPr>
              <a:t>鲁尔区</a:t>
            </a:r>
            <a:endPar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p:txBody>
      </p:sp>
      <p:sp>
        <p:nvSpPr>
          <p:cNvPr id="548870" name="右箭头 548869"/>
          <p:cNvSpPr/>
          <p:nvPr/>
        </p:nvSpPr>
        <p:spPr>
          <a:xfrm>
            <a:off x="2249488" y="3962400"/>
            <a:ext cx="1219200" cy="228600"/>
          </a:xfrm>
          <a:prstGeom prst="rightArrow">
            <a:avLst>
              <a:gd name="adj1" fmla="val 50000"/>
              <a:gd name="adj2" fmla="val 133333"/>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48871" name="文本框 548870"/>
          <p:cNvSpPr txBox="1"/>
          <p:nvPr/>
        </p:nvSpPr>
        <p:spPr>
          <a:xfrm>
            <a:off x="152400" y="3276600"/>
            <a:ext cx="2232025" cy="1736725"/>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rPr>
              <a:t>兴盛的</a:t>
            </a:r>
            <a:endPar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a:p>
            <a:pPr>
              <a:spcBef>
                <a:spcPct val="0"/>
              </a:spcBef>
              <a:buFont typeface="Arial" panose="020B0604020202020204" pitchFamily="34" charset="0"/>
            </a:pPr>
            <a:r>
              <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rPr>
              <a:t>鲁尔区</a:t>
            </a:r>
            <a:endPar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p:txBody>
      </p:sp>
      <p:sp>
        <p:nvSpPr>
          <p:cNvPr id="548872" name="右箭头 548871"/>
          <p:cNvSpPr/>
          <p:nvPr/>
        </p:nvSpPr>
        <p:spPr>
          <a:xfrm>
            <a:off x="5297488" y="3962400"/>
            <a:ext cx="1219200" cy="228600"/>
          </a:xfrm>
          <a:prstGeom prst="rightArrow">
            <a:avLst>
              <a:gd name="adj1" fmla="val 50000"/>
              <a:gd name="adj2" fmla="val 133333"/>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48873" name="文本框 548872"/>
          <p:cNvSpPr txBox="1"/>
          <p:nvPr/>
        </p:nvSpPr>
        <p:spPr>
          <a:xfrm>
            <a:off x="6288088" y="3263900"/>
            <a:ext cx="2246312" cy="1736725"/>
          </a:xfrm>
          <a:prstGeom prst="rect">
            <a:avLst/>
          </a:prstGeom>
          <a:noFill/>
          <a:ln w="9525">
            <a:noFill/>
          </a:ln>
        </p:spPr>
        <p:txBody>
          <a:bodyPr wrap="none" anchor="t" anchorCtr="0">
            <a:spAutoFit/>
          </a:bodyPr>
          <a:p>
            <a:pPr>
              <a:spcBef>
                <a:spcPct val="0"/>
              </a:spcBef>
              <a:buFont typeface="Arial" panose="020B0604020202020204" pitchFamily="34" charset="0"/>
            </a:pPr>
            <a:r>
              <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rPr>
              <a:t>整治后</a:t>
            </a:r>
            <a:endPar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a:p>
            <a:pPr>
              <a:spcBef>
                <a:spcPct val="0"/>
              </a:spcBef>
              <a:buFont typeface="Arial" panose="020B0604020202020204" pitchFamily="34" charset="0"/>
            </a:pPr>
            <a:r>
              <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rPr>
              <a:t>的鲁尔</a:t>
            </a:r>
            <a:endParaRPr lang="zh-CN" altLang="en-US" sz="54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p:txBody>
      </p:sp>
      <p:sp>
        <p:nvSpPr>
          <p:cNvPr id="548874" name="文本框 548873"/>
          <p:cNvSpPr txBox="1"/>
          <p:nvPr/>
        </p:nvSpPr>
        <p:spPr>
          <a:xfrm>
            <a:off x="152400" y="4953000"/>
            <a:ext cx="2492375" cy="579438"/>
          </a:xfrm>
          <a:prstGeom prst="rect">
            <a:avLst/>
          </a:prstGeom>
          <a:noFill/>
          <a:ln w="9525">
            <a:noFill/>
          </a:ln>
        </p:spPr>
        <p:txBody>
          <a:bodyPr wrap="none" anchor="t" anchorCtr="0">
            <a:spAutoFit/>
          </a:bodyPr>
          <a:p>
            <a:pPr>
              <a:spcBef>
                <a:spcPct val="0"/>
              </a:spcBef>
              <a:buFont typeface="Arial" panose="020B0604020202020204" pitchFamily="34" charset="0"/>
            </a:pP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(19</a:t>
            </a:r>
            <a:r>
              <a:rPr lang="zh-CN" altLang="en-US" sz="3200" b="1" dirty="0">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世纪中叶</a:t>
            </a: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a:t>
            </a:r>
            <a:endPar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endParaRPr>
          </a:p>
        </p:txBody>
      </p:sp>
      <p:sp>
        <p:nvSpPr>
          <p:cNvPr id="548875" name="文本框 548874"/>
          <p:cNvSpPr txBox="1"/>
          <p:nvPr/>
        </p:nvSpPr>
        <p:spPr>
          <a:xfrm>
            <a:off x="2590800" y="4983163"/>
            <a:ext cx="3306763" cy="579437"/>
          </a:xfrm>
          <a:prstGeom prst="rect">
            <a:avLst/>
          </a:prstGeom>
          <a:noFill/>
          <a:ln w="9525">
            <a:noFill/>
          </a:ln>
        </p:spPr>
        <p:txBody>
          <a:bodyPr wrap="none" anchor="t" anchorCtr="0">
            <a:spAutoFit/>
          </a:bodyPr>
          <a:p>
            <a:pPr>
              <a:spcBef>
                <a:spcPct val="0"/>
              </a:spcBef>
              <a:buFont typeface="Arial" panose="020B0604020202020204" pitchFamily="34" charset="0"/>
            </a:pP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(20</a:t>
            </a:r>
            <a:r>
              <a:rPr lang="zh-CN" altLang="en-US" sz="3200" b="1" dirty="0">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世纪</a:t>
            </a: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50</a:t>
            </a:r>
            <a:r>
              <a:rPr lang="zh-CN" altLang="en-US" sz="3200" b="1" dirty="0">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年代后</a:t>
            </a: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a:t>
            </a:r>
            <a:endPar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endParaRPr>
          </a:p>
        </p:txBody>
      </p:sp>
      <p:sp>
        <p:nvSpPr>
          <p:cNvPr id="548876" name="文本框 548875"/>
          <p:cNvSpPr txBox="1"/>
          <p:nvPr/>
        </p:nvSpPr>
        <p:spPr>
          <a:xfrm>
            <a:off x="5867400" y="4953000"/>
            <a:ext cx="3306763" cy="1066800"/>
          </a:xfrm>
          <a:prstGeom prst="rect">
            <a:avLst/>
          </a:prstGeom>
          <a:noFill/>
          <a:ln w="9525">
            <a:noFill/>
          </a:ln>
        </p:spPr>
        <p:txBody>
          <a:bodyPr wrap="none" anchor="t" anchorCtr="0">
            <a:spAutoFit/>
          </a:bodyPr>
          <a:p>
            <a:pPr>
              <a:spcBef>
                <a:spcPct val="0"/>
              </a:spcBef>
              <a:buFont typeface="Arial" panose="020B0604020202020204" pitchFamily="34" charset="0"/>
            </a:pP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(20</a:t>
            </a:r>
            <a:r>
              <a:rPr lang="zh-CN" altLang="en-US" sz="3200" b="1" dirty="0">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世纪</a:t>
            </a: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60</a:t>
            </a:r>
            <a:r>
              <a:rPr lang="zh-CN" altLang="en-US" sz="3200" b="1" dirty="0">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年代后</a:t>
            </a:r>
            <a:r>
              <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rPr>
              <a:t>)</a:t>
            </a:r>
            <a:endParaRPr lang="en-US" altLang="zh-CN" sz="3200" b="1">
              <a:solidFill>
                <a:srgbClr val="FF3300"/>
              </a:solidFill>
              <a:effectLst>
                <a:outerShdw blurRad="38100" dist="38100" dir="2700000">
                  <a:srgbClr val="000000"/>
                </a:outerShdw>
              </a:effectLst>
              <a:latin typeface="Times New Roman" panose="02020603050405020304" pitchFamily="18" charset="0"/>
              <a:ea typeface="华文行楷" panose="02010800040101010101" pitchFamily="2" charset="-122"/>
            </a:endParaRPr>
          </a:p>
          <a:p>
            <a:pPr>
              <a:spcBef>
                <a:spcPct val="0"/>
              </a:spcBef>
              <a:buFont typeface="Arial" panose="020B0604020202020204" pitchFamily="34" charset="0"/>
            </a:pPr>
            <a:endParaRPr lang="en-US" altLang="zh-CN" sz="3200" b="1" dirty="0">
              <a:effectLst>
                <a:outerShdw blurRad="38100" dist="38100" dir="2700000">
                  <a:srgbClr val="FFFFFF"/>
                </a:outerShdw>
              </a:effectLst>
              <a:latin typeface="Times New Roman" panose="02020603050405020304" pitchFamily="18" charset="0"/>
              <a:ea typeface="华文行楷"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8871"/>
                                        </p:tgtEl>
                                        <p:attrNameLst>
                                          <p:attrName>style.visibility</p:attrName>
                                        </p:attrNameLst>
                                      </p:cBhvr>
                                      <p:to>
                                        <p:strVal val="visible"/>
                                      </p:to>
                                    </p:set>
                                    <p:anim calcmode="lin" valueType="num">
                                      <p:cBhvr additive="base">
                                        <p:cTn id="7" dur="500" fill="hold"/>
                                        <p:tgtEl>
                                          <p:spTgt spid="548871"/>
                                        </p:tgtEl>
                                        <p:attrNameLst>
                                          <p:attrName>ppt_x</p:attrName>
                                        </p:attrNameLst>
                                      </p:cBhvr>
                                      <p:tavLst>
                                        <p:tav tm="0">
                                          <p:val>
                                            <p:strVal val="#ppt_x"/>
                                          </p:val>
                                        </p:tav>
                                        <p:tav tm="100000">
                                          <p:val>
                                            <p:strVal val="#ppt_x"/>
                                          </p:val>
                                        </p:tav>
                                      </p:tavLst>
                                    </p:anim>
                                    <p:anim calcmode="lin" valueType="num">
                                      <p:cBhvr additive="base">
                                        <p:cTn id="8" dur="500" fill="hold"/>
                                        <p:tgtEl>
                                          <p:spTgt spid="5488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8874"/>
                                        </p:tgtEl>
                                        <p:attrNameLst>
                                          <p:attrName>style.visibility</p:attrName>
                                        </p:attrNameLst>
                                      </p:cBhvr>
                                      <p:to>
                                        <p:strVal val="visible"/>
                                      </p:to>
                                    </p:set>
                                    <p:anim calcmode="lin" valueType="num">
                                      <p:cBhvr additive="base">
                                        <p:cTn id="13" dur="500" fill="hold"/>
                                        <p:tgtEl>
                                          <p:spTgt spid="548874"/>
                                        </p:tgtEl>
                                        <p:attrNameLst>
                                          <p:attrName>ppt_x</p:attrName>
                                        </p:attrNameLst>
                                      </p:cBhvr>
                                      <p:tavLst>
                                        <p:tav tm="0">
                                          <p:val>
                                            <p:strVal val="#ppt_x"/>
                                          </p:val>
                                        </p:tav>
                                        <p:tav tm="100000">
                                          <p:val>
                                            <p:strVal val="#ppt_x"/>
                                          </p:val>
                                        </p:tav>
                                      </p:tavLst>
                                    </p:anim>
                                    <p:anim calcmode="lin" valueType="num">
                                      <p:cBhvr additive="base">
                                        <p:cTn id="14" dur="500" fill="hold"/>
                                        <p:tgtEl>
                                          <p:spTgt spid="5488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8870"/>
                                        </p:tgtEl>
                                        <p:attrNameLst>
                                          <p:attrName>style.visibility</p:attrName>
                                        </p:attrNameLst>
                                      </p:cBhvr>
                                      <p:to>
                                        <p:strVal val="visible"/>
                                      </p:to>
                                    </p:set>
                                    <p:anim calcmode="lin" valueType="num">
                                      <p:cBhvr additive="base">
                                        <p:cTn id="19" dur="500" fill="hold"/>
                                        <p:tgtEl>
                                          <p:spTgt spid="548870"/>
                                        </p:tgtEl>
                                        <p:attrNameLst>
                                          <p:attrName>ppt_x</p:attrName>
                                        </p:attrNameLst>
                                      </p:cBhvr>
                                      <p:tavLst>
                                        <p:tav tm="0">
                                          <p:val>
                                            <p:strVal val="#ppt_x"/>
                                          </p:val>
                                        </p:tav>
                                        <p:tav tm="100000">
                                          <p:val>
                                            <p:strVal val="#ppt_x"/>
                                          </p:val>
                                        </p:tav>
                                      </p:tavLst>
                                    </p:anim>
                                    <p:anim calcmode="lin" valueType="num">
                                      <p:cBhvr additive="base">
                                        <p:cTn id="20" dur="500" fill="hold"/>
                                        <p:tgtEl>
                                          <p:spTgt spid="5488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8869"/>
                                        </p:tgtEl>
                                        <p:attrNameLst>
                                          <p:attrName>style.visibility</p:attrName>
                                        </p:attrNameLst>
                                      </p:cBhvr>
                                      <p:to>
                                        <p:strVal val="visible"/>
                                      </p:to>
                                    </p:set>
                                    <p:anim calcmode="lin" valueType="num">
                                      <p:cBhvr additive="base">
                                        <p:cTn id="25" dur="500" fill="hold"/>
                                        <p:tgtEl>
                                          <p:spTgt spid="548869"/>
                                        </p:tgtEl>
                                        <p:attrNameLst>
                                          <p:attrName>ppt_x</p:attrName>
                                        </p:attrNameLst>
                                      </p:cBhvr>
                                      <p:tavLst>
                                        <p:tav tm="0">
                                          <p:val>
                                            <p:strVal val="#ppt_x"/>
                                          </p:val>
                                        </p:tav>
                                        <p:tav tm="100000">
                                          <p:val>
                                            <p:strVal val="#ppt_x"/>
                                          </p:val>
                                        </p:tav>
                                      </p:tavLst>
                                    </p:anim>
                                    <p:anim calcmode="lin" valueType="num">
                                      <p:cBhvr additive="base">
                                        <p:cTn id="26" dur="500" fill="hold"/>
                                        <p:tgtEl>
                                          <p:spTgt spid="54886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48875"/>
                                        </p:tgtEl>
                                        <p:attrNameLst>
                                          <p:attrName>style.visibility</p:attrName>
                                        </p:attrNameLst>
                                      </p:cBhvr>
                                      <p:to>
                                        <p:strVal val="visible"/>
                                      </p:to>
                                    </p:set>
                                    <p:anim calcmode="lin" valueType="num">
                                      <p:cBhvr additive="base">
                                        <p:cTn id="31" dur="500" fill="hold"/>
                                        <p:tgtEl>
                                          <p:spTgt spid="548875"/>
                                        </p:tgtEl>
                                        <p:attrNameLst>
                                          <p:attrName>ppt_x</p:attrName>
                                        </p:attrNameLst>
                                      </p:cBhvr>
                                      <p:tavLst>
                                        <p:tav tm="0">
                                          <p:val>
                                            <p:strVal val="#ppt_x"/>
                                          </p:val>
                                        </p:tav>
                                        <p:tav tm="100000">
                                          <p:val>
                                            <p:strVal val="#ppt_x"/>
                                          </p:val>
                                        </p:tav>
                                      </p:tavLst>
                                    </p:anim>
                                    <p:anim calcmode="lin" valueType="num">
                                      <p:cBhvr additive="base">
                                        <p:cTn id="32" dur="500" fill="hold"/>
                                        <p:tgtEl>
                                          <p:spTgt spid="5488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8872"/>
                                        </p:tgtEl>
                                        <p:attrNameLst>
                                          <p:attrName>style.visibility</p:attrName>
                                        </p:attrNameLst>
                                      </p:cBhvr>
                                      <p:to>
                                        <p:strVal val="visible"/>
                                      </p:to>
                                    </p:set>
                                    <p:anim calcmode="lin" valueType="num">
                                      <p:cBhvr additive="base">
                                        <p:cTn id="37" dur="500" fill="hold"/>
                                        <p:tgtEl>
                                          <p:spTgt spid="548872"/>
                                        </p:tgtEl>
                                        <p:attrNameLst>
                                          <p:attrName>ppt_x</p:attrName>
                                        </p:attrNameLst>
                                      </p:cBhvr>
                                      <p:tavLst>
                                        <p:tav tm="0">
                                          <p:val>
                                            <p:strVal val="#ppt_x"/>
                                          </p:val>
                                        </p:tav>
                                        <p:tav tm="100000">
                                          <p:val>
                                            <p:strVal val="#ppt_x"/>
                                          </p:val>
                                        </p:tav>
                                      </p:tavLst>
                                    </p:anim>
                                    <p:anim calcmode="lin" valueType="num">
                                      <p:cBhvr additive="base">
                                        <p:cTn id="38" dur="500" fill="hold"/>
                                        <p:tgtEl>
                                          <p:spTgt spid="54887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48873"/>
                                        </p:tgtEl>
                                        <p:attrNameLst>
                                          <p:attrName>style.visibility</p:attrName>
                                        </p:attrNameLst>
                                      </p:cBhvr>
                                      <p:to>
                                        <p:strVal val="visible"/>
                                      </p:to>
                                    </p:set>
                                    <p:anim calcmode="lin" valueType="num">
                                      <p:cBhvr additive="base">
                                        <p:cTn id="43" dur="500" fill="hold"/>
                                        <p:tgtEl>
                                          <p:spTgt spid="548873"/>
                                        </p:tgtEl>
                                        <p:attrNameLst>
                                          <p:attrName>ppt_x</p:attrName>
                                        </p:attrNameLst>
                                      </p:cBhvr>
                                      <p:tavLst>
                                        <p:tav tm="0">
                                          <p:val>
                                            <p:strVal val="#ppt_x"/>
                                          </p:val>
                                        </p:tav>
                                        <p:tav tm="100000">
                                          <p:val>
                                            <p:strVal val="#ppt_x"/>
                                          </p:val>
                                        </p:tav>
                                      </p:tavLst>
                                    </p:anim>
                                    <p:anim calcmode="lin" valueType="num">
                                      <p:cBhvr additive="base">
                                        <p:cTn id="44" dur="500" fill="hold"/>
                                        <p:tgtEl>
                                          <p:spTgt spid="54887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48876"/>
                                        </p:tgtEl>
                                        <p:attrNameLst>
                                          <p:attrName>style.visibility</p:attrName>
                                        </p:attrNameLst>
                                      </p:cBhvr>
                                      <p:to>
                                        <p:strVal val="visible"/>
                                      </p:to>
                                    </p:set>
                                    <p:anim calcmode="lin" valueType="num">
                                      <p:cBhvr additive="base">
                                        <p:cTn id="49" dur="500" fill="hold"/>
                                        <p:tgtEl>
                                          <p:spTgt spid="548876"/>
                                        </p:tgtEl>
                                        <p:attrNameLst>
                                          <p:attrName>ppt_x</p:attrName>
                                        </p:attrNameLst>
                                      </p:cBhvr>
                                      <p:tavLst>
                                        <p:tav tm="0">
                                          <p:val>
                                            <p:strVal val="#ppt_x"/>
                                          </p:val>
                                        </p:tav>
                                        <p:tav tm="100000">
                                          <p:val>
                                            <p:strVal val="#ppt_x"/>
                                          </p:val>
                                        </p:tav>
                                      </p:tavLst>
                                    </p:anim>
                                    <p:anim calcmode="lin" valueType="num">
                                      <p:cBhvr additive="base">
                                        <p:cTn id="50" dur="500" fill="hold"/>
                                        <p:tgtEl>
                                          <p:spTgt spid="5488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9" grpId="0"/>
      <p:bldP spid="548871" grpId="0"/>
      <p:bldP spid="548873" grpId="0"/>
      <p:bldP spid="548874" grpId="0"/>
      <p:bldP spid="548875" grpId="0"/>
      <p:bldP spid="54887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9890" name="文本框 549889"/>
          <p:cNvSpPr txBox="1"/>
          <p:nvPr/>
        </p:nvSpPr>
        <p:spPr>
          <a:xfrm>
            <a:off x="0" y="123825"/>
            <a:ext cx="9144000" cy="4211638"/>
          </a:xfrm>
          <a:prstGeom prst="rect">
            <a:avLst/>
          </a:prstGeom>
          <a:noFill/>
          <a:ln w="9525">
            <a:noFill/>
          </a:ln>
        </p:spPr>
        <p:txBody>
          <a:bodyPr>
            <a:spAutoFit/>
          </a:bodyPr>
          <a:p>
            <a:pPr>
              <a:spcBef>
                <a:spcPct val="50000"/>
              </a:spcBef>
              <a:buFont typeface="Arial" panose="020B0604020202020204" pitchFamily="34" charset="0"/>
            </a:pPr>
            <a:endParaRPr lang="en-US" altLang="zh-CN" sz="3600" b="1">
              <a:solidFill>
                <a:srgbClr val="FF0000"/>
              </a:solidFill>
              <a:effectLst>
                <a:outerShdw blurRad="38100" dist="38100" dir="2700000">
                  <a:srgbClr val="000000"/>
                </a:outerShdw>
              </a:effectLst>
              <a:latin typeface="Arial" panose="020B0604020202020204" pitchFamily="34" charset="0"/>
              <a:ea typeface="华文仿宋" panose="02010600040101010101" pitchFamily="2" charset="-122"/>
            </a:endParaRPr>
          </a:p>
          <a:p>
            <a:pPr>
              <a:spcBef>
                <a:spcPct val="50000"/>
              </a:spcBef>
              <a:buFont typeface="Arial" panose="020B0604020202020204" pitchFamily="34" charset="0"/>
            </a:pPr>
            <a:r>
              <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rPr>
              <a:t>二、参考鲁尔区综合整治的经验</a:t>
            </a:r>
            <a:r>
              <a:rPr lang="en-US" altLang="zh-CN" sz="3600" b="1">
                <a:effectLst>
                  <a:outerShdw blurRad="38100" dist="38100" dir="2700000">
                    <a:srgbClr val="FFFFFF"/>
                  </a:outerShdw>
                </a:effectLst>
                <a:latin typeface="Arial" panose="020B0604020202020204" pitchFamily="34" charset="0"/>
                <a:ea typeface="华文仿宋" panose="02010600040101010101" pitchFamily="2" charset="-122"/>
              </a:rPr>
              <a:t>,</a:t>
            </a:r>
            <a:r>
              <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rPr>
              <a:t>在分析我国辽中南传统工业区特点和问题的基础上，为它的改造献计献策。</a:t>
            </a:r>
            <a:endPar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endParaRPr>
          </a:p>
          <a:p>
            <a:pPr>
              <a:spcBef>
                <a:spcPct val="50000"/>
              </a:spcBef>
              <a:buFont typeface="Arial" panose="020B0604020202020204" pitchFamily="34" charset="0"/>
            </a:pPr>
            <a:r>
              <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rPr>
              <a:t>（</a:t>
            </a:r>
            <a:r>
              <a:rPr lang="en-US" altLang="zh-CN" sz="3600" b="1">
                <a:effectLst>
                  <a:outerShdw blurRad="38100" dist="38100" dir="2700000">
                    <a:srgbClr val="FFFFFF"/>
                  </a:outerShdw>
                </a:effectLst>
                <a:latin typeface="Arial" panose="020B0604020202020204" pitchFamily="34" charset="0"/>
                <a:ea typeface="华文仿宋" panose="02010600040101010101" pitchFamily="2" charset="-122"/>
              </a:rPr>
              <a:t>1</a:t>
            </a:r>
            <a:r>
              <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rPr>
              <a:t>）辽中南工业区</a:t>
            </a:r>
            <a:endPar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endParaRPr>
          </a:p>
          <a:p>
            <a:pPr>
              <a:spcBef>
                <a:spcPct val="50000"/>
              </a:spcBef>
              <a:buFont typeface="Arial" panose="020B0604020202020204" pitchFamily="34" charset="0"/>
            </a:pPr>
            <a:r>
              <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rPr>
              <a:t>有哪些区位优势？</a:t>
            </a:r>
            <a:endParaRPr lang="zh-CN" altLang="en-US" sz="3600" b="1" dirty="0">
              <a:effectLst>
                <a:outerShdw blurRad="38100" dist="38100" dir="2700000">
                  <a:srgbClr val="FFFFFF"/>
                </a:outerShdw>
              </a:effectLst>
              <a:latin typeface="Arial" panose="020B0604020202020204" pitchFamily="34" charset="0"/>
              <a:ea typeface="华文仿宋" panose="02010600040101010101" pitchFamily="2" charset="-122"/>
            </a:endParaRPr>
          </a:p>
        </p:txBody>
      </p:sp>
      <p:sp>
        <p:nvSpPr>
          <p:cNvPr id="549891" name="文本框 549890"/>
          <p:cNvSpPr txBox="1"/>
          <p:nvPr/>
        </p:nvSpPr>
        <p:spPr>
          <a:xfrm>
            <a:off x="0" y="4652963"/>
            <a:ext cx="3851275" cy="1739900"/>
          </a:xfrm>
          <a:prstGeom prst="rect">
            <a:avLst/>
          </a:prstGeom>
          <a:noFill/>
          <a:ln w="9525">
            <a:noFill/>
          </a:ln>
        </p:spPr>
        <p:txBody>
          <a:bodyPr>
            <a:spAutoFit/>
          </a:bodyPr>
          <a:p>
            <a:pPr>
              <a:spcBef>
                <a:spcPct val="50000"/>
              </a:spcBef>
              <a:buFont typeface="Arial" panose="020B0604020202020204" pitchFamily="34" charset="0"/>
            </a:pPr>
            <a:r>
              <a:rPr lang="en-US" altLang="zh-CN" sz="3600" b="1" dirty="0">
                <a:solidFill>
                  <a:srgbClr val="FF0000"/>
                </a:solidFill>
                <a:effectLst>
                  <a:outerShdw blurRad="38100" dist="38100" dir="2700000">
                    <a:srgbClr val="000000"/>
                  </a:outerShdw>
                </a:effectLst>
                <a:latin typeface="Arial" panose="020B0604020202020204" pitchFamily="34" charset="0"/>
                <a:ea typeface="华文仿宋" panose="02010600040101010101" pitchFamily="2" charset="-122"/>
              </a:rPr>
              <a:t>       </a:t>
            </a:r>
            <a:r>
              <a:rPr lang="zh-CN" altLang="en-US" sz="3600" b="1" dirty="0">
                <a:solidFill>
                  <a:srgbClr val="FF0000"/>
                </a:solidFill>
                <a:effectLst>
                  <a:outerShdw blurRad="38100" dist="38100" dir="2700000">
                    <a:srgbClr val="000000"/>
                  </a:outerShdw>
                </a:effectLst>
                <a:latin typeface="Arial" panose="020B0604020202020204" pitchFamily="34" charset="0"/>
                <a:ea typeface="华文仿宋" panose="02010600040101010101" pitchFamily="2" charset="-122"/>
              </a:rPr>
              <a:t>煤、铁、石油资源丰富，交通便利，接近市场。</a:t>
            </a:r>
            <a:endParaRPr lang="zh-CN" altLang="en-US" sz="3600" b="1" dirty="0">
              <a:solidFill>
                <a:srgbClr val="FF0000"/>
              </a:solidFill>
              <a:effectLst>
                <a:outerShdw blurRad="38100" dist="38100" dir="2700000">
                  <a:srgbClr val="000000"/>
                </a:outerShdw>
              </a:effectLst>
              <a:latin typeface="Arial" panose="020B0604020202020204" pitchFamily="34" charset="0"/>
              <a:ea typeface="华文仿宋" panose="02010600040101010101" pitchFamily="2" charset="-122"/>
            </a:endParaRPr>
          </a:p>
        </p:txBody>
      </p:sp>
      <p:pic>
        <p:nvPicPr>
          <p:cNvPr id="549892" name="图片 549891" descr="4"/>
          <p:cNvPicPr>
            <a:picLocks noChangeAspect="1"/>
          </p:cNvPicPr>
          <p:nvPr/>
        </p:nvPicPr>
        <p:blipFill>
          <a:blip r:embed="rId3"/>
          <a:stretch>
            <a:fillRect/>
          </a:stretch>
        </p:blipFill>
        <p:spPr>
          <a:xfrm>
            <a:off x="4140200" y="2205038"/>
            <a:ext cx="5003800" cy="44608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49891"/>
                                        </p:tgtEl>
                                        <p:attrNameLst>
                                          <p:attrName>style.visibility</p:attrName>
                                        </p:attrNameLst>
                                      </p:cBhvr>
                                      <p:to>
                                        <p:strVal val="visible"/>
                                      </p:to>
                                    </p:set>
                                    <p:animEffect transition="in" filter="box(in)">
                                      <p:cBhvr>
                                        <p:cTn id="7" dur="500"/>
                                        <p:tgtEl>
                                          <p:spTgt spid="549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0914" name="文本框 550913"/>
          <p:cNvSpPr txBox="1"/>
          <p:nvPr/>
        </p:nvSpPr>
        <p:spPr>
          <a:xfrm>
            <a:off x="0" y="123825"/>
            <a:ext cx="9144000" cy="1739900"/>
          </a:xfrm>
          <a:prstGeom prst="rect">
            <a:avLst/>
          </a:prstGeom>
          <a:noFill/>
          <a:ln w="9525">
            <a:noFill/>
          </a:ln>
        </p:spPr>
        <p:txBody>
          <a:bodyPr>
            <a:spAutoFit/>
          </a:bodyPr>
          <a:p>
            <a:pPr>
              <a:spcBef>
                <a:spcPct val="50000"/>
              </a:spcBef>
              <a:buFont typeface="Arial" panose="020B0604020202020204" pitchFamily="34" charset="0"/>
            </a:pPr>
            <a:r>
              <a:rPr lang="zh-CN" altLang="en-US" sz="3600" b="1" dirty="0">
                <a:effectLst>
                  <a:outerShdw blurRad="38100" dist="38100" dir="2700000">
                    <a:srgbClr val="C0C0C0"/>
                  </a:outerShdw>
                </a:effectLst>
                <a:latin typeface="Arial" panose="020B0604020202020204" pitchFamily="34" charset="0"/>
                <a:ea typeface="华文仿宋" panose="02010600040101010101" pitchFamily="2" charset="-122"/>
              </a:rPr>
              <a:t>（</a:t>
            </a:r>
            <a:r>
              <a:rPr lang="en-US" altLang="zh-CN" sz="3600" b="1">
                <a:effectLst>
                  <a:outerShdw blurRad="38100" dist="38100" dir="2700000">
                    <a:srgbClr val="C0C0C0"/>
                  </a:outerShdw>
                </a:effectLst>
                <a:latin typeface="Arial" panose="020B0604020202020204" pitchFamily="34" charset="0"/>
                <a:ea typeface="华文仿宋" panose="02010600040101010101" pitchFamily="2" charset="-122"/>
              </a:rPr>
              <a:t>2</a:t>
            </a:r>
            <a:r>
              <a:rPr lang="zh-CN" altLang="en-US" sz="3600" b="1" dirty="0">
                <a:effectLst>
                  <a:outerShdw blurRad="38100" dist="38100" dir="2700000">
                    <a:srgbClr val="C0C0C0"/>
                  </a:outerShdw>
                </a:effectLst>
                <a:latin typeface="Arial" panose="020B0604020202020204" pitchFamily="34" charset="0"/>
                <a:ea typeface="华文仿宋" panose="02010600040101010101" pitchFamily="2" charset="-122"/>
              </a:rPr>
              <a:t>）影响</a:t>
            </a:r>
            <a:r>
              <a:rPr lang="zh-CN" altLang="en-US" sz="3600" b="1" dirty="0">
                <a:effectLst>
                  <a:outerShdw blurRad="38100" dist="38100" dir="2700000">
                    <a:srgbClr val="C0C0C0"/>
                  </a:outerShdw>
                </a:effectLst>
                <a:latin typeface="Arial" panose="020B0604020202020204" pitchFamily="34" charset="0"/>
              </a:rPr>
              <a:t>辽中南工业区</a:t>
            </a:r>
            <a:r>
              <a:rPr lang="zh-CN" altLang="en-US" sz="3600" b="1" dirty="0">
                <a:effectLst>
                  <a:outerShdw blurRad="38100" dist="38100" dir="2700000">
                    <a:srgbClr val="C0C0C0"/>
                  </a:outerShdw>
                </a:effectLst>
                <a:latin typeface="Arial" panose="020B0604020202020204" pitchFamily="34" charset="0"/>
                <a:ea typeface="华文仿宋" panose="02010600040101010101" pitchFamily="2" charset="-122"/>
              </a:rPr>
              <a:t>区位选择的主导因素是什么？比较辽中南工业区与德国鲁尔区区位条件的异同。</a:t>
            </a:r>
            <a:endParaRPr lang="zh-CN" altLang="en-US" sz="3600" b="1" dirty="0">
              <a:effectLst>
                <a:outerShdw blurRad="38100" dist="38100" dir="2700000">
                  <a:srgbClr val="C0C0C0"/>
                </a:outerShdw>
              </a:effectLst>
              <a:latin typeface="Arial" panose="020B0604020202020204" pitchFamily="34" charset="0"/>
              <a:ea typeface="华文仿宋" panose="02010600040101010101" pitchFamily="2" charset="-122"/>
            </a:endParaRPr>
          </a:p>
        </p:txBody>
      </p:sp>
      <p:sp>
        <p:nvSpPr>
          <p:cNvPr id="550915" name="文本框 550914"/>
          <p:cNvSpPr txBox="1"/>
          <p:nvPr/>
        </p:nvSpPr>
        <p:spPr>
          <a:xfrm>
            <a:off x="0" y="4437063"/>
            <a:ext cx="9144000" cy="2289175"/>
          </a:xfrm>
          <a:prstGeom prst="rect">
            <a:avLst/>
          </a:prstGeom>
          <a:noFill/>
          <a:ln w="9525">
            <a:noFill/>
          </a:ln>
        </p:spPr>
        <p:txBody>
          <a:bodyPr>
            <a:spAutoFit/>
          </a:bodyPr>
          <a:p>
            <a:pPr>
              <a:spcBef>
                <a:spcPct val="50000"/>
              </a:spcBef>
              <a:buFont typeface="Arial" panose="020B0604020202020204" pitchFamily="34" charset="0"/>
            </a:pPr>
            <a:r>
              <a:rPr lang="en-US" altLang="zh-CN" sz="3600" b="1"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      </a:t>
            </a:r>
            <a:r>
              <a:rPr lang="zh-CN" altLang="en-US" sz="3600" b="1"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与德国鲁尔区相比，两个重工业区</a:t>
            </a:r>
            <a:r>
              <a:rPr lang="zh-CN" altLang="en-US" sz="3600" b="1" u="sng"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煤炭资源、交通、市场条件</a:t>
            </a:r>
            <a:r>
              <a:rPr lang="zh-CN" altLang="en-US" sz="3600" b="1"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都很优越，但是鲁尔区内</a:t>
            </a:r>
            <a:r>
              <a:rPr lang="zh-CN" altLang="en-US" sz="3600" b="1" u="sng"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铁矿资源</a:t>
            </a:r>
            <a:r>
              <a:rPr lang="zh-CN" altLang="en-US" sz="3600" b="1"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不丰富，辽中南</a:t>
            </a:r>
            <a:r>
              <a:rPr lang="zh-CN" altLang="en-US" sz="3600" b="1" u="sng"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水源</a:t>
            </a:r>
            <a:r>
              <a:rPr lang="zh-CN" altLang="en-US" sz="3600" b="1"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rPr>
              <a:t>供应紧张。</a:t>
            </a:r>
            <a:endParaRPr lang="zh-CN" altLang="en-US" sz="3600" b="1" dirty="0">
              <a:solidFill>
                <a:srgbClr val="FF0000"/>
              </a:solidFill>
              <a:effectLst>
                <a:outerShdw blurRad="38100" dist="38100" dir="2700000">
                  <a:srgbClr val="C0C0C0"/>
                </a:outerShdw>
              </a:effectLst>
              <a:latin typeface="Arial" panose="020B0604020202020204" pitchFamily="34" charset="0"/>
              <a:ea typeface="华文仿宋" panose="02010600040101010101" pitchFamily="2" charset="-122"/>
            </a:endParaRPr>
          </a:p>
        </p:txBody>
      </p:sp>
      <p:sp>
        <p:nvSpPr>
          <p:cNvPr id="550916" name="文本框 550915"/>
          <p:cNvSpPr txBox="1"/>
          <p:nvPr/>
        </p:nvSpPr>
        <p:spPr>
          <a:xfrm>
            <a:off x="0" y="2924175"/>
            <a:ext cx="9144000" cy="1190625"/>
          </a:xfrm>
          <a:prstGeom prst="rect">
            <a:avLst/>
          </a:prstGeom>
          <a:noFill/>
          <a:ln w="9525">
            <a:noFill/>
          </a:ln>
        </p:spPr>
        <p:txBody>
          <a:bodyPr>
            <a:spAutoFit/>
          </a:bodyPr>
          <a:p>
            <a:pPr>
              <a:spcBef>
                <a:spcPct val="50000"/>
              </a:spcBef>
              <a:buFont typeface="Arial" panose="020B0604020202020204" pitchFamily="34" charset="0"/>
            </a:pPr>
            <a:r>
              <a:rPr lang="en-US" altLang="zh-CN" sz="3600" b="1" dirty="0">
                <a:solidFill>
                  <a:srgbClr val="FF0000"/>
                </a:solidFill>
                <a:effectLst>
                  <a:outerShdw blurRad="38100" dist="38100" dir="2700000">
                    <a:srgbClr val="C0C0C0"/>
                  </a:outerShdw>
                </a:effectLst>
                <a:latin typeface="Arial" panose="020B0604020202020204" pitchFamily="34" charset="0"/>
              </a:rPr>
              <a:t>          </a:t>
            </a:r>
            <a:r>
              <a:rPr lang="zh-CN" altLang="en-US" sz="3600" b="1" u="sng" dirty="0">
                <a:solidFill>
                  <a:srgbClr val="FF0000"/>
                </a:solidFill>
                <a:effectLst>
                  <a:outerShdw blurRad="38100" dist="38100" dir="2700000">
                    <a:srgbClr val="C0C0C0"/>
                  </a:outerShdw>
                </a:effectLst>
                <a:latin typeface="Arial" panose="020B0604020202020204" pitchFamily="34" charset="0"/>
              </a:rPr>
              <a:t>资源条件</a:t>
            </a:r>
            <a:r>
              <a:rPr lang="zh-CN" altLang="en-US" sz="3600" b="1" dirty="0">
                <a:solidFill>
                  <a:srgbClr val="FF0000"/>
                </a:solidFill>
                <a:effectLst>
                  <a:outerShdw blurRad="38100" dist="38100" dir="2700000">
                    <a:srgbClr val="C0C0C0"/>
                  </a:outerShdw>
                </a:effectLst>
                <a:latin typeface="Arial" panose="020B0604020202020204" pitchFamily="34" charset="0"/>
              </a:rPr>
              <a:t>是辽中南工业区区位选择的主导因素。</a:t>
            </a:r>
            <a:endParaRPr lang="zh-CN" altLang="en-US" sz="3600" b="1" dirty="0">
              <a:solidFill>
                <a:srgbClr val="FF0000"/>
              </a:solidFill>
              <a:effectLst>
                <a:outerShdw blurRad="38100" dist="38100" dir="2700000">
                  <a:srgbClr val="C0C0C0"/>
                </a:outerShdw>
              </a:effectLst>
              <a:latin typeface="Arial" panose="020B0604020202020204" pitchFamily="34" charset="0"/>
            </a:endParaRPr>
          </a:p>
        </p:txBody>
      </p:sp>
      <p:grpSp>
        <p:nvGrpSpPr>
          <p:cNvPr id="550917" name="组合 550916"/>
          <p:cNvGrpSpPr/>
          <p:nvPr/>
        </p:nvGrpSpPr>
        <p:grpSpPr>
          <a:xfrm>
            <a:off x="0" y="1844675"/>
            <a:ext cx="1728788" cy="1058863"/>
            <a:chOff x="0" y="0"/>
            <a:chExt cx="1089" cy="667"/>
          </a:xfrm>
        </p:grpSpPr>
        <p:pic>
          <p:nvPicPr>
            <p:cNvPr id="550918" name="图片 550917" descr="book12"/>
            <p:cNvPicPr>
              <a:picLocks noChangeAspect="1"/>
            </p:cNvPicPr>
            <p:nvPr/>
          </p:nvPicPr>
          <p:blipFill>
            <a:blip r:embed="rId3"/>
            <a:stretch>
              <a:fillRect/>
            </a:stretch>
          </p:blipFill>
          <p:spPr>
            <a:xfrm>
              <a:off x="46" y="91"/>
              <a:ext cx="756" cy="576"/>
            </a:xfrm>
            <a:prstGeom prst="rect">
              <a:avLst/>
            </a:prstGeom>
            <a:noFill/>
            <a:ln w="9525">
              <a:noFill/>
            </a:ln>
          </p:spPr>
        </p:pic>
        <p:sp>
          <p:nvSpPr>
            <p:cNvPr id="550919" name="文本框 550918"/>
            <p:cNvSpPr txBox="1"/>
            <p:nvPr/>
          </p:nvSpPr>
          <p:spPr>
            <a:xfrm>
              <a:off x="0" y="0"/>
              <a:ext cx="1089" cy="231"/>
            </a:xfrm>
            <a:prstGeom prst="rect">
              <a:avLst/>
            </a:prstGeom>
            <a:noFill/>
            <a:ln w="9525">
              <a:noFill/>
            </a:ln>
          </p:spPr>
          <p:txBody>
            <a:bodyPr>
              <a:spAutoFit/>
            </a:bodyPr>
            <a:p>
              <a:pPr>
                <a:spcBef>
                  <a:spcPct val="50000"/>
                </a:spcBef>
                <a:buFont typeface="Arial" panose="020B0604020202020204" pitchFamily="34" charset="0"/>
              </a:pPr>
              <a:r>
                <a:rPr lang="zh-CN" altLang="en-US" dirty="0">
                  <a:solidFill>
                    <a:srgbClr val="0000CC"/>
                  </a:solidFill>
                  <a:latin typeface="Arial" panose="020B0604020202020204" pitchFamily="34" charset="0"/>
                  <a:ea typeface="华文仿宋" panose="02010600040101010101" pitchFamily="2" charset="-122"/>
                </a:rPr>
                <a:t>参考答案</a:t>
              </a:r>
              <a:endParaRPr lang="zh-CN" altLang="en-US" dirty="0">
                <a:solidFill>
                  <a:srgbClr val="0000CC"/>
                </a:solidFill>
                <a:latin typeface="Arial" panose="020B0604020202020204" pitchFamily="34" charset="0"/>
                <a:ea typeface="华文仿宋" panose="0201060004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0917"/>
                                        </p:tgtEl>
                                        <p:attrNameLst>
                                          <p:attrName>style.visibility</p:attrName>
                                        </p:attrNameLst>
                                      </p:cBhvr>
                                      <p:to>
                                        <p:strVal val="visible"/>
                                      </p:to>
                                    </p:set>
                                    <p:animEffect transition="in" filter="blinds(horizontal)">
                                      <p:cBhvr>
                                        <p:cTn id="7" dur="500"/>
                                        <p:tgtEl>
                                          <p:spTgt spid="5509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0916">
                                            <p:txEl>
                                              <p:charRg st="0" end="32"/>
                                            </p:txEl>
                                          </p:spTgt>
                                        </p:tgtEl>
                                        <p:attrNameLst>
                                          <p:attrName>style.visibility</p:attrName>
                                        </p:attrNameLst>
                                      </p:cBhvr>
                                      <p:to>
                                        <p:strVal val="visible"/>
                                      </p:to>
                                    </p:set>
                                    <p:anim calcmode="lin" valueType="num">
                                      <p:cBhvr additive="base">
                                        <p:cTn id="12" dur="500" fill="hold"/>
                                        <p:tgtEl>
                                          <p:spTgt spid="550916">
                                            <p:txEl>
                                              <p:charRg st="0" end="3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50916">
                                            <p:txEl>
                                              <p:charRg st="0" end="3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50915"/>
                                        </p:tgtEl>
                                        <p:attrNameLst>
                                          <p:attrName>style.visibility</p:attrName>
                                        </p:attrNameLst>
                                      </p:cBhvr>
                                      <p:to>
                                        <p:strVal val="visible"/>
                                      </p:to>
                                    </p:set>
                                    <p:anim calcmode="lin" valueType="num">
                                      <p:cBhvr additive="base">
                                        <p:cTn id="18" dur="500" fill="hold"/>
                                        <p:tgtEl>
                                          <p:spTgt spid="550915"/>
                                        </p:tgtEl>
                                        <p:attrNameLst>
                                          <p:attrName>ppt_x</p:attrName>
                                        </p:attrNameLst>
                                      </p:cBhvr>
                                      <p:tavLst>
                                        <p:tav tm="0">
                                          <p:val>
                                            <p:strVal val="#ppt_x"/>
                                          </p:val>
                                        </p:tav>
                                        <p:tav tm="100000">
                                          <p:val>
                                            <p:strVal val="#ppt_x"/>
                                          </p:val>
                                        </p:tav>
                                      </p:tavLst>
                                    </p:anim>
                                    <p:anim calcmode="lin" valueType="num">
                                      <p:cBhvr additive="base">
                                        <p:cTn id="19" dur="500" fill="hold"/>
                                        <p:tgtEl>
                                          <p:spTgt spid="550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1938" name="文本框 551937"/>
          <p:cNvSpPr txBox="1"/>
          <p:nvPr/>
        </p:nvSpPr>
        <p:spPr>
          <a:xfrm>
            <a:off x="1295400" y="228600"/>
            <a:ext cx="5240338" cy="650875"/>
          </a:xfrm>
          <a:prstGeom prst="rect">
            <a:avLst/>
          </a:prstGeom>
          <a:solidFill>
            <a:srgbClr val="FFFF66"/>
          </a:solidFill>
          <a:ln w="9525" cap="flat" cmpd="sng">
            <a:solidFill>
              <a:schemeClr val="accent2"/>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600" b="1" dirty="0">
                <a:latin typeface="Times New Roman" panose="02020603050405020304" pitchFamily="18" charset="0"/>
              </a:rPr>
              <a:t>鲁尔区与我国东北工业区</a:t>
            </a:r>
            <a:endParaRPr lang="zh-CN" altLang="en-US" sz="3600" b="1" dirty="0">
              <a:latin typeface="Times New Roman" panose="02020603050405020304" pitchFamily="18" charset="0"/>
            </a:endParaRPr>
          </a:p>
        </p:txBody>
      </p:sp>
      <p:sp>
        <p:nvSpPr>
          <p:cNvPr id="551939" name="文本框 551938"/>
          <p:cNvSpPr txBox="1"/>
          <p:nvPr/>
        </p:nvSpPr>
        <p:spPr>
          <a:xfrm>
            <a:off x="0" y="1773238"/>
            <a:ext cx="8715375" cy="1749425"/>
          </a:xfrm>
          <a:prstGeom prst="rect">
            <a:avLst/>
          </a:prstGeom>
          <a:noFill/>
          <a:ln w="9525" cap="flat" cmpd="sng">
            <a:solidFill>
              <a:schemeClr val="accent2"/>
            </a:solidFill>
            <a:prstDash val="solid"/>
            <a:miter/>
            <a:headEnd type="none" w="med" len="med"/>
            <a:tailEnd type="none" w="med" len="med"/>
          </a:ln>
        </p:spPr>
        <p:txBody>
          <a:bodyPr>
            <a:spAutoFit/>
          </a:bodyPr>
          <a:p>
            <a:pPr>
              <a:spcBef>
                <a:spcPct val="0"/>
              </a:spcBef>
              <a:buFont typeface="Arial" panose="020B0604020202020204" pitchFamily="34" charset="0"/>
            </a:pPr>
            <a:r>
              <a:rPr lang="zh-CN" altLang="en-US" sz="3600" b="1" dirty="0">
                <a:latin typeface="Times New Roman" panose="02020603050405020304" pitchFamily="18" charset="0"/>
              </a:rPr>
              <a:t>传统工业区普遍存在问题（ 衰落原因）：</a:t>
            </a:r>
            <a:endParaRPr lang="zh-CN" altLang="en-US" sz="3600" b="1" dirty="0">
              <a:latin typeface="Times New Roman" panose="02020603050405020304" pitchFamily="18" charset="0"/>
            </a:endParaRPr>
          </a:p>
          <a:p>
            <a:pPr>
              <a:spcBef>
                <a:spcPct val="0"/>
              </a:spcBef>
              <a:buFont typeface="Arial" panose="020B0604020202020204" pitchFamily="34" charset="0"/>
            </a:pPr>
            <a:r>
              <a:rPr lang="zh-CN" altLang="en-US" sz="3600" b="1" dirty="0">
                <a:solidFill>
                  <a:srgbClr val="FF3300"/>
                </a:solidFill>
                <a:latin typeface="Times New Roman" panose="02020603050405020304" pitchFamily="18" charset="0"/>
              </a:rPr>
              <a:t>　　　原料和能源消耗大，运输量大，环境污染</a:t>
            </a:r>
            <a:r>
              <a:rPr lang="zh-CN" altLang="en-US" sz="3600" b="1" dirty="0">
                <a:latin typeface="Times New Roman" panose="02020603050405020304" pitchFamily="18" charset="0"/>
              </a:rPr>
              <a:t>严重等。</a:t>
            </a:r>
            <a:endParaRPr lang="zh-CN" altLang="en-US" sz="36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1939"/>
                                        </p:tgtEl>
                                        <p:attrNameLst>
                                          <p:attrName>style.visibility</p:attrName>
                                        </p:attrNameLst>
                                      </p:cBhvr>
                                      <p:to>
                                        <p:strVal val="visible"/>
                                      </p:to>
                                    </p:set>
                                    <p:animEffect transition="in" filter="blinds(horizontal)">
                                      <p:cBhvr>
                                        <p:cTn id="7" dur="500"/>
                                        <p:tgtEl>
                                          <p:spTgt spid="551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2962" name="文本框 552961"/>
          <p:cNvSpPr txBox="1"/>
          <p:nvPr/>
        </p:nvSpPr>
        <p:spPr>
          <a:xfrm>
            <a:off x="1295400" y="228600"/>
            <a:ext cx="5699125" cy="650875"/>
          </a:xfrm>
          <a:prstGeom prst="rect">
            <a:avLst/>
          </a:prstGeom>
          <a:solidFill>
            <a:srgbClr val="FFFF66"/>
          </a:solidFill>
          <a:ln w="9525" cap="flat" cmpd="sng">
            <a:solidFill>
              <a:schemeClr val="accent2"/>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600" b="1" dirty="0">
                <a:latin typeface="Times New Roman" panose="02020603050405020304" pitchFamily="18" charset="0"/>
              </a:rPr>
              <a:t>鲁尔区与我国辽中南工业区</a:t>
            </a:r>
            <a:endParaRPr lang="zh-CN" altLang="en-US" sz="3600" b="1" dirty="0">
              <a:latin typeface="Times New Roman" panose="02020603050405020304" pitchFamily="18" charset="0"/>
            </a:endParaRPr>
          </a:p>
        </p:txBody>
      </p:sp>
      <p:sp>
        <p:nvSpPr>
          <p:cNvPr id="552963" name="文本框 552962"/>
          <p:cNvSpPr txBox="1"/>
          <p:nvPr/>
        </p:nvSpPr>
        <p:spPr>
          <a:xfrm>
            <a:off x="609600" y="1828800"/>
            <a:ext cx="6818313" cy="3638550"/>
          </a:xfrm>
          <a:prstGeom prst="rect">
            <a:avLst/>
          </a:prstGeom>
          <a:noFill/>
          <a:ln w="9525" cap="flat" cmpd="sng">
            <a:solidFill>
              <a:schemeClr val="accent2"/>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600" b="1" dirty="0">
                <a:latin typeface="Times New Roman" panose="02020603050405020304" pitchFamily="18" charset="0"/>
              </a:rPr>
              <a:t>不同：</a:t>
            </a:r>
            <a:endParaRPr lang="zh-CN" altLang="en-US" sz="3600" b="1" dirty="0">
              <a:latin typeface="Times New Roman" panose="02020603050405020304" pitchFamily="18" charset="0"/>
            </a:endParaRPr>
          </a:p>
          <a:p>
            <a:pPr>
              <a:spcBef>
                <a:spcPct val="0"/>
              </a:spcBef>
              <a:buFont typeface="Arial" panose="020B0604020202020204" pitchFamily="34" charset="0"/>
            </a:pPr>
            <a:r>
              <a:rPr lang="zh-CN" altLang="en-US" sz="3600" b="1" dirty="0">
                <a:latin typeface="Times New Roman" panose="02020603050405020304" pitchFamily="18" charset="0"/>
              </a:rPr>
              <a:t>        我国东北还有如下原因：</a:t>
            </a:r>
            <a:br>
              <a:rPr lang="zh-CN" altLang="en-US" sz="3600" b="1" dirty="0">
                <a:latin typeface="Times New Roman" panose="02020603050405020304" pitchFamily="18" charset="0"/>
              </a:rPr>
            </a:br>
            <a:r>
              <a:rPr lang="zh-CN" altLang="en-US" sz="4000" b="1" dirty="0">
                <a:solidFill>
                  <a:srgbClr val="990099"/>
                </a:solidFill>
                <a:latin typeface="Times New Roman" panose="02020603050405020304" pitchFamily="18" charset="0"/>
                <a:ea typeface="楷体_GB2312" pitchFamily="49" charset="-122"/>
              </a:rPr>
              <a:t>资源枯竭、</a:t>
            </a:r>
            <a:br>
              <a:rPr lang="zh-CN" altLang="en-US" sz="4000" b="1" dirty="0">
                <a:solidFill>
                  <a:srgbClr val="990099"/>
                </a:solidFill>
                <a:latin typeface="Times New Roman" panose="02020603050405020304" pitchFamily="18" charset="0"/>
                <a:ea typeface="楷体_GB2312" pitchFamily="49" charset="-122"/>
              </a:rPr>
            </a:br>
            <a:r>
              <a:rPr lang="zh-CN" altLang="en-US" sz="4000" b="1" dirty="0">
                <a:solidFill>
                  <a:srgbClr val="990099"/>
                </a:solidFill>
                <a:latin typeface="Times New Roman" panose="02020603050405020304" pitchFamily="18" charset="0"/>
                <a:ea typeface="楷体_GB2312" pitchFamily="49" charset="-122"/>
              </a:rPr>
              <a:t>生产技术落后生产设备陈旧、</a:t>
            </a:r>
            <a:br>
              <a:rPr lang="zh-CN" altLang="en-US" sz="4000" b="1" dirty="0">
                <a:solidFill>
                  <a:srgbClr val="990099"/>
                </a:solidFill>
                <a:latin typeface="Times New Roman" panose="02020603050405020304" pitchFamily="18" charset="0"/>
                <a:ea typeface="楷体_GB2312" pitchFamily="49" charset="-122"/>
              </a:rPr>
            </a:br>
            <a:r>
              <a:rPr lang="zh-CN" altLang="en-US" sz="4000" b="1" dirty="0">
                <a:solidFill>
                  <a:srgbClr val="990099"/>
                </a:solidFill>
                <a:latin typeface="Times New Roman" panose="02020603050405020304" pitchFamily="18" charset="0"/>
                <a:ea typeface="楷体_GB2312" pitchFamily="49" charset="-122"/>
              </a:rPr>
              <a:t>产品老化，市场竞争力差、</a:t>
            </a:r>
            <a:endParaRPr lang="zh-CN" altLang="en-US" sz="4000" b="1" dirty="0">
              <a:solidFill>
                <a:srgbClr val="990099"/>
              </a:solidFill>
              <a:latin typeface="Times New Roman" panose="02020603050405020304" pitchFamily="18" charset="0"/>
              <a:ea typeface="楷体_GB2312" pitchFamily="49" charset="-122"/>
            </a:endParaRPr>
          </a:p>
          <a:p>
            <a:pPr>
              <a:spcBef>
                <a:spcPct val="0"/>
              </a:spcBef>
              <a:buFont typeface="Arial" panose="020B0604020202020204" pitchFamily="34" charset="0"/>
            </a:pPr>
            <a:r>
              <a:rPr lang="zh-CN" altLang="en-US" sz="4000" b="1" dirty="0">
                <a:solidFill>
                  <a:srgbClr val="990099"/>
                </a:solidFill>
                <a:latin typeface="Times New Roman" panose="02020603050405020304" pitchFamily="18" charset="0"/>
                <a:ea typeface="楷体_GB2312" pitchFamily="49" charset="-122"/>
              </a:rPr>
              <a:t>大型国有企业负债过重。</a:t>
            </a:r>
            <a:endParaRPr lang="zh-CN" altLang="en-US" sz="4000" b="1" dirty="0">
              <a:solidFill>
                <a:srgbClr val="990099"/>
              </a:solidFill>
              <a:latin typeface="Times New Roman" panose="02020603050405020304" pitchFamily="18" charset="0"/>
              <a:ea typeface="楷体_GB2312"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（三）工业革命的产生与初期发展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3347720" y="1052830"/>
            <a:ext cx="3220085" cy="4525010"/>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1）纺织工业</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2）钢铁工业</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3）采煤工业</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4）运输业</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5）机械工业</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6）化学工业</a:t>
            </a:r>
            <a:endParaRPr lang="zh-CN" altLang="en-US" sz="28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r>
              <a:rPr lang="zh-CN" altLang="en-US" sz="2800">
                <a:latin typeface="华文楷体" panose="02010600040101010101" charset="-122"/>
                <a:ea typeface="华文楷体" panose="02010600040101010101" charset="-122"/>
                <a:cs typeface="华文楷体" panose="02010600040101010101" charset="-122"/>
              </a:rPr>
              <a:t>7）食品工业</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3986" name="文本框 553985"/>
          <p:cNvSpPr txBox="1"/>
          <p:nvPr/>
        </p:nvSpPr>
        <p:spPr>
          <a:xfrm>
            <a:off x="179388" y="0"/>
            <a:ext cx="8964612" cy="1431925"/>
          </a:xfrm>
          <a:prstGeom prst="rect">
            <a:avLst/>
          </a:prstGeom>
          <a:noFill/>
          <a:ln w="9525">
            <a:noFill/>
          </a:ln>
        </p:spPr>
        <p:txBody>
          <a:bodyPr>
            <a:spAutoFit/>
          </a:bodyPr>
          <a:p>
            <a:pPr>
              <a:spcBef>
                <a:spcPct val="50000"/>
              </a:spcBef>
              <a:buFont typeface="Arial" panose="020B0604020202020204" pitchFamily="34" charset="0"/>
            </a:pPr>
            <a:r>
              <a:rPr lang="en-US" altLang="zh-CN" sz="4400" b="1" dirty="0">
                <a:solidFill>
                  <a:srgbClr val="CC00CC"/>
                </a:solidFill>
                <a:latin typeface="Times New Roman" panose="02020603050405020304" pitchFamily="18" charset="0"/>
              </a:rPr>
              <a:t>  </a:t>
            </a:r>
            <a:r>
              <a:rPr lang="en-US" altLang="zh-CN" sz="4400" b="1">
                <a:latin typeface="Times New Roman" panose="02020603050405020304" pitchFamily="18" charset="0"/>
              </a:rPr>
              <a:t>3</a:t>
            </a:r>
            <a:r>
              <a:rPr lang="zh-CN" altLang="en-US" sz="4400" b="1" dirty="0">
                <a:latin typeface="Times New Roman" panose="02020603050405020304" pitchFamily="18" charset="0"/>
              </a:rPr>
              <a:t>、鲁尔区对我国辽中南工业区的重振有何启发意义？</a:t>
            </a:r>
            <a:endParaRPr lang="zh-CN" altLang="en-US" sz="4400" b="1" dirty="0">
              <a:latin typeface="Times New Roman" panose="02020603050405020304" pitchFamily="18" charset="0"/>
            </a:endParaRPr>
          </a:p>
        </p:txBody>
      </p:sp>
      <p:sp>
        <p:nvSpPr>
          <p:cNvPr id="553987" name="文本框 553986"/>
          <p:cNvSpPr txBox="1"/>
          <p:nvPr/>
        </p:nvSpPr>
        <p:spPr>
          <a:xfrm>
            <a:off x="382588" y="2492375"/>
            <a:ext cx="8761412" cy="588963"/>
          </a:xfrm>
          <a:prstGeom prst="rect">
            <a:avLst/>
          </a:prstGeom>
          <a:noFill/>
          <a:ln w="9525" cap="flat" cmpd="sng">
            <a:solidFill>
              <a:srgbClr val="A50021"/>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200" b="1" dirty="0">
                <a:solidFill>
                  <a:srgbClr val="000099"/>
                </a:solidFill>
                <a:latin typeface="Times New Roman" panose="02020603050405020304" pitchFamily="18" charset="0"/>
              </a:rPr>
              <a:t>促进经济结构多样化：发展新兴工业和第三产业</a:t>
            </a:r>
            <a:endParaRPr lang="zh-CN" altLang="en-US" sz="3200" b="1" dirty="0">
              <a:solidFill>
                <a:srgbClr val="000099"/>
              </a:solidFill>
              <a:latin typeface="Times New Roman" panose="02020603050405020304" pitchFamily="18" charset="0"/>
            </a:endParaRPr>
          </a:p>
        </p:txBody>
      </p:sp>
      <p:sp>
        <p:nvSpPr>
          <p:cNvPr id="553988" name="文本框 553987"/>
          <p:cNvSpPr txBox="1"/>
          <p:nvPr/>
        </p:nvSpPr>
        <p:spPr>
          <a:xfrm>
            <a:off x="0" y="3284538"/>
            <a:ext cx="9169400" cy="588962"/>
          </a:xfrm>
          <a:prstGeom prst="rect">
            <a:avLst/>
          </a:prstGeom>
          <a:noFill/>
          <a:ln w="9525" cap="flat" cmpd="sng">
            <a:solidFill>
              <a:srgbClr val="A50021"/>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200" b="1" dirty="0">
                <a:solidFill>
                  <a:srgbClr val="000099"/>
                </a:solidFill>
                <a:latin typeface="Times New Roman" panose="02020603050405020304" pitchFamily="18" charset="0"/>
              </a:rPr>
              <a:t>压缩耗能多、耗水多工业，保证轻重工业平衡发展</a:t>
            </a:r>
            <a:endParaRPr lang="zh-CN" altLang="en-US" sz="3200" b="1" dirty="0">
              <a:solidFill>
                <a:srgbClr val="000099"/>
              </a:solidFill>
              <a:latin typeface="Times New Roman" panose="02020603050405020304" pitchFamily="18" charset="0"/>
            </a:endParaRPr>
          </a:p>
        </p:txBody>
      </p:sp>
      <p:sp>
        <p:nvSpPr>
          <p:cNvPr id="553989" name="文本框 553988"/>
          <p:cNvSpPr txBox="1"/>
          <p:nvPr/>
        </p:nvSpPr>
        <p:spPr>
          <a:xfrm>
            <a:off x="382588" y="4122738"/>
            <a:ext cx="4273550" cy="588962"/>
          </a:xfrm>
          <a:prstGeom prst="rect">
            <a:avLst/>
          </a:prstGeom>
          <a:noFill/>
          <a:ln w="9525" cap="flat" cmpd="sng">
            <a:solidFill>
              <a:srgbClr val="A50021"/>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200" b="1" dirty="0">
                <a:solidFill>
                  <a:srgbClr val="000099"/>
                </a:solidFill>
                <a:latin typeface="Times New Roman" panose="02020603050405020304" pitchFamily="18" charset="0"/>
              </a:rPr>
              <a:t>拓展交通，完善交通网</a:t>
            </a:r>
            <a:endParaRPr lang="zh-CN" altLang="en-US" sz="3200" b="1" dirty="0">
              <a:solidFill>
                <a:srgbClr val="000099"/>
              </a:solidFill>
              <a:latin typeface="Times New Roman" panose="02020603050405020304" pitchFamily="18" charset="0"/>
            </a:endParaRPr>
          </a:p>
        </p:txBody>
      </p:sp>
      <p:sp>
        <p:nvSpPr>
          <p:cNvPr id="553990" name="文本框 553989"/>
          <p:cNvSpPr txBox="1"/>
          <p:nvPr/>
        </p:nvSpPr>
        <p:spPr>
          <a:xfrm>
            <a:off x="382588" y="4940300"/>
            <a:ext cx="3865562" cy="588963"/>
          </a:xfrm>
          <a:prstGeom prst="rect">
            <a:avLst/>
          </a:prstGeom>
          <a:noFill/>
          <a:ln w="9525" cap="flat" cmpd="sng">
            <a:solidFill>
              <a:srgbClr val="A50021"/>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200" b="1" dirty="0">
                <a:solidFill>
                  <a:srgbClr val="000099"/>
                </a:solidFill>
                <a:latin typeface="Times New Roman" panose="02020603050405020304" pitchFamily="18" charset="0"/>
              </a:rPr>
              <a:t>发展科技，繁荣经济</a:t>
            </a:r>
            <a:endParaRPr lang="zh-CN" altLang="en-US" sz="3200" b="1" dirty="0">
              <a:solidFill>
                <a:srgbClr val="000099"/>
              </a:solidFill>
              <a:latin typeface="Times New Roman" panose="02020603050405020304" pitchFamily="18" charset="0"/>
            </a:endParaRPr>
          </a:p>
        </p:txBody>
      </p:sp>
      <p:sp>
        <p:nvSpPr>
          <p:cNvPr id="553991" name="文本框 553990"/>
          <p:cNvSpPr txBox="1"/>
          <p:nvPr/>
        </p:nvSpPr>
        <p:spPr>
          <a:xfrm>
            <a:off x="382588" y="5778500"/>
            <a:ext cx="3865562" cy="588963"/>
          </a:xfrm>
          <a:prstGeom prst="rect">
            <a:avLst/>
          </a:prstGeom>
          <a:noFill/>
          <a:ln w="9525" cap="flat" cmpd="sng">
            <a:solidFill>
              <a:srgbClr val="A50021"/>
            </a:solidFill>
            <a:prstDash val="solid"/>
            <a:miter/>
            <a:headEnd type="none" w="med" len="med"/>
            <a:tailEnd type="none" w="med" len="med"/>
          </a:ln>
        </p:spPr>
        <p:txBody>
          <a:bodyPr wrap="none" anchor="t" anchorCtr="0">
            <a:spAutoFit/>
          </a:bodyPr>
          <a:p>
            <a:pPr>
              <a:spcBef>
                <a:spcPct val="0"/>
              </a:spcBef>
              <a:buFont typeface="Arial" panose="020B0604020202020204" pitchFamily="34" charset="0"/>
            </a:pPr>
            <a:r>
              <a:rPr lang="zh-CN" altLang="en-US" sz="3200" b="1" dirty="0">
                <a:solidFill>
                  <a:srgbClr val="000099"/>
                </a:solidFill>
                <a:latin typeface="Times New Roman" panose="02020603050405020304" pitchFamily="18" charset="0"/>
              </a:rPr>
              <a:t>消除污染，美化环境</a:t>
            </a:r>
            <a:endParaRPr lang="zh-CN" altLang="en-US" sz="3200" b="1" dirty="0">
              <a:solidFill>
                <a:srgbClr val="000099"/>
              </a:solidFill>
              <a:latin typeface="Times New Roman" panose="02020603050405020304" pitchFamily="18" charset="0"/>
            </a:endParaRPr>
          </a:p>
        </p:txBody>
      </p:sp>
      <p:pic>
        <p:nvPicPr>
          <p:cNvPr id="553992" name="图片 553991" descr="gif007">
            <a:hlinkClick r:id="rId3" action="ppaction://hlinksldjump"/>
          </p:cNvPr>
          <p:cNvPicPr>
            <a:picLocks noChangeAspect="1"/>
          </p:cNvPicPr>
          <p:nvPr/>
        </p:nvPicPr>
        <p:blipFill>
          <a:blip r:embed="rId4"/>
          <a:stretch>
            <a:fillRect/>
          </a:stretch>
        </p:blipFill>
        <p:spPr>
          <a:xfrm>
            <a:off x="8501063" y="6232525"/>
            <a:ext cx="642937" cy="6254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987"/>
                                        </p:tgtEl>
                                        <p:attrNameLst>
                                          <p:attrName>style.visibility</p:attrName>
                                        </p:attrNameLst>
                                      </p:cBhvr>
                                      <p:to>
                                        <p:strVal val="visible"/>
                                      </p:to>
                                    </p:set>
                                    <p:animEffect transition="in" filter="blinds(horizontal)">
                                      <p:cBhvr>
                                        <p:cTn id="7" dur="500"/>
                                        <p:tgtEl>
                                          <p:spTgt spid="5539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8"/>
                                        </p:tgtEl>
                                        <p:attrNameLst>
                                          <p:attrName>style.visibility</p:attrName>
                                        </p:attrNameLst>
                                      </p:cBhvr>
                                      <p:to>
                                        <p:strVal val="visible"/>
                                      </p:to>
                                    </p:set>
                                    <p:animEffect transition="in" filter="blinds(horizontal)">
                                      <p:cBhvr>
                                        <p:cTn id="12" dur="500"/>
                                        <p:tgtEl>
                                          <p:spTgt spid="5539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989"/>
                                        </p:tgtEl>
                                        <p:attrNameLst>
                                          <p:attrName>style.visibility</p:attrName>
                                        </p:attrNameLst>
                                      </p:cBhvr>
                                      <p:to>
                                        <p:strVal val="visible"/>
                                      </p:to>
                                    </p:set>
                                    <p:animEffect transition="in" filter="blinds(horizontal)">
                                      <p:cBhvr>
                                        <p:cTn id="17" dur="500"/>
                                        <p:tgtEl>
                                          <p:spTgt spid="5539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990"/>
                                        </p:tgtEl>
                                        <p:attrNameLst>
                                          <p:attrName>style.visibility</p:attrName>
                                        </p:attrNameLst>
                                      </p:cBhvr>
                                      <p:to>
                                        <p:strVal val="visible"/>
                                      </p:to>
                                    </p:set>
                                    <p:animEffect transition="in" filter="blinds(horizontal)">
                                      <p:cBhvr>
                                        <p:cTn id="22" dur="500"/>
                                        <p:tgtEl>
                                          <p:spTgt spid="55399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3991"/>
                                        </p:tgtEl>
                                        <p:attrNameLst>
                                          <p:attrName>style.visibility</p:attrName>
                                        </p:attrNameLst>
                                      </p:cBhvr>
                                      <p:to>
                                        <p:strVal val="visible"/>
                                      </p:to>
                                    </p:set>
                                    <p:animEffect transition="in" filter="blinds(horizontal)">
                                      <p:cBhvr>
                                        <p:cTn id="27" dur="500"/>
                                        <p:tgtEl>
                                          <p:spTgt spid="553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ldLvl="0" animBg="1"/>
      <p:bldP spid="553988" grpId="0" bldLvl="0" animBg="1"/>
      <p:bldP spid="553989" grpId="0" bldLvl="0" animBg="1"/>
      <p:bldP spid="553990" grpId="0" bldLvl="0" animBg="1"/>
      <p:bldP spid="553991"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61154" name="标题 561153"/>
          <p:cNvSpPr>
            <a:spLocks noGrp="1"/>
          </p:cNvSpPr>
          <p:nvPr>
            <p:ph type="title" idx="4294967295"/>
          </p:nvPr>
        </p:nvSpPr>
        <p:spPr>
          <a:xfrm>
            <a:off x="827088" y="836613"/>
            <a:ext cx="6596062" cy="647700"/>
          </a:xfrm>
        </p:spPr>
        <p:txBody>
          <a:bodyPr anchor="b" anchorCtr="0"/>
          <a:p>
            <a:r>
              <a:rPr lang="zh-CN" altLang="en-US" sz="4000" b="1" dirty="0" err="1">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传统</a:t>
            </a:r>
            <a:r>
              <a:rPr lang="zh-CN" altLang="en-US" sz="4000" b="1" dirty="0">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rPr>
              <a:t>工业区提升改造</a:t>
            </a:r>
            <a:endParaRPr lang="en-US" altLang="zh-CN" sz="4000" b="1">
              <a:solidFill>
                <a:schemeClr val="tx1"/>
              </a:solidFill>
              <a:effectLst>
                <a:outerShdw blurRad="38100" dist="38100" dir="2700000">
                  <a:srgbClr val="FFFFFF"/>
                </a:outerShdw>
              </a:effectLst>
              <a:latin typeface="隶书" panose="02010509060101010101" pitchFamily="49" charset="-122"/>
              <a:ea typeface="隶书" panose="02010509060101010101" pitchFamily="49" charset="-122"/>
            </a:endParaRPr>
          </a:p>
        </p:txBody>
      </p:sp>
      <p:sp>
        <p:nvSpPr>
          <p:cNvPr id="561155" name="矩形 561154"/>
          <p:cNvSpPr/>
          <p:nvPr/>
        </p:nvSpPr>
        <p:spPr>
          <a:xfrm>
            <a:off x="6443663" y="1557338"/>
            <a:ext cx="2700337" cy="4760912"/>
          </a:xfrm>
          <a:prstGeom prst="rect">
            <a:avLst/>
          </a:prstGeom>
          <a:solidFill>
            <a:srgbClr val="FFFFFF"/>
          </a:solidFill>
          <a:ln w="9525">
            <a:noFill/>
          </a:ln>
        </p:spPr>
        <p:txBody>
          <a:bodyPr anchor="ctr" anchorCtr="0">
            <a:spAutoFit/>
          </a:bodyPr>
          <a:p>
            <a:pPr indent="133350">
              <a:spcBef>
                <a:spcPct val="0"/>
              </a:spcBef>
            </a:pPr>
            <a:r>
              <a:rPr lang="zh-CN" altLang="en-US" dirty="0">
                <a:latin typeface="Tahoma" panose="020B0604030504040204" pitchFamily="34" charset="0"/>
                <a:hlinkClick r:id="rId3"/>
              </a:rPr>
              <a:t>自贡市</a:t>
            </a:r>
            <a:r>
              <a:rPr lang="zh-CN" altLang="en-US" dirty="0">
                <a:latin typeface="Tahoma" panose="020B0604030504040204" pitchFamily="34" charset="0"/>
              </a:rPr>
              <a:t>， “中国历史文化名城”，有“</a:t>
            </a:r>
            <a:r>
              <a:rPr lang="zh-CN" altLang="en-US" dirty="0">
                <a:latin typeface="Tahoma" panose="020B0604030504040204" pitchFamily="34" charset="0"/>
                <a:hlinkClick r:id="rId4"/>
              </a:rPr>
              <a:t>千年盐都</a:t>
            </a:r>
            <a:r>
              <a:rPr lang="zh-CN" altLang="en-US" dirty="0">
                <a:latin typeface="Tahoma" panose="020B0604030504040204" pitchFamily="34" charset="0"/>
              </a:rPr>
              <a:t>”、“</a:t>
            </a:r>
            <a:r>
              <a:rPr lang="zh-CN" altLang="en-US" dirty="0">
                <a:latin typeface="Tahoma" panose="020B0604030504040204" pitchFamily="34" charset="0"/>
                <a:hlinkClick r:id="rId5"/>
              </a:rPr>
              <a:t>恐龙之乡</a:t>
            </a:r>
            <a:r>
              <a:rPr lang="zh-CN" altLang="en-US" dirty="0">
                <a:latin typeface="Tahoma" panose="020B0604030504040204" pitchFamily="34" charset="0"/>
              </a:rPr>
              <a:t>”、“</a:t>
            </a:r>
            <a:r>
              <a:rPr lang="zh-CN" altLang="en-US" dirty="0">
                <a:latin typeface="Tahoma" panose="020B0604030504040204" pitchFamily="34" charset="0"/>
                <a:hlinkClick r:id="rId6"/>
              </a:rPr>
              <a:t>南国灯城</a:t>
            </a:r>
            <a:r>
              <a:rPr lang="zh-CN" altLang="en-US" dirty="0">
                <a:latin typeface="Tahoma" panose="020B0604030504040204" pitchFamily="34" charset="0"/>
              </a:rPr>
              <a:t>”和“美食之府”之称。自贡已成为一个拥有国家新材料产业化基地和一批全国知名企业及科研院所，并以机械、化工、盐业、纺织、轻工、食品、灯饰、新型建材等为支柱产业的工业城市。同时也是世界地质公园、国家历史文化名城、中国优秀旅游城市、对外开放城市、四川省级风景名胜区、四川省级园林城市、四川省环境优美示范城市。 </a:t>
            </a:r>
            <a:endParaRPr lang="zh-CN" altLang="en-US" dirty="0">
              <a:latin typeface="Tahoma" panose="020B0604030504040204" pitchFamily="34" charset="0"/>
            </a:endParaRPr>
          </a:p>
        </p:txBody>
      </p:sp>
      <p:pic>
        <p:nvPicPr>
          <p:cNvPr id="561160" name="图片 561159" descr="LOCAL201704281031000501355598006"/>
          <p:cNvPicPr>
            <a:picLocks noChangeAspect="1"/>
          </p:cNvPicPr>
          <p:nvPr/>
        </p:nvPicPr>
        <p:blipFill>
          <a:blip r:embed="rId7"/>
          <a:stretch>
            <a:fillRect/>
          </a:stretch>
        </p:blipFill>
        <p:spPr>
          <a:xfrm>
            <a:off x="0" y="1989138"/>
            <a:ext cx="3203575" cy="1741487"/>
          </a:xfrm>
          <a:prstGeom prst="rect">
            <a:avLst/>
          </a:prstGeom>
          <a:noFill/>
          <a:ln w="9525">
            <a:noFill/>
          </a:ln>
        </p:spPr>
      </p:pic>
      <p:pic>
        <p:nvPicPr>
          <p:cNvPr id="561162" name="图片 561161" descr="20170720093959959MQDAVPCR"/>
          <p:cNvPicPr>
            <a:picLocks noChangeAspect="1"/>
          </p:cNvPicPr>
          <p:nvPr/>
        </p:nvPicPr>
        <p:blipFill>
          <a:blip r:embed="rId8"/>
          <a:stretch>
            <a:fillRect/>
          </a:stretch>
        </p:blipFill>
        <p:spPr>
          <a:xfrm>
            <a:off x="3492500" y="1989138"/>
            <a:ext cx="2735263" cy="1701800"/>
          </a:xfrm>
          <a:prstGeom prst="rect">
            <a:avLst/>
          </a:prstGeom>
          <a:noFill/>
          <a:ln w="9525">
            <a:noFill/>
          </a:ln>
        </p:spPr>
      </p:pic>
      <p:pic>
        <p:nvPicPr>
          <p:cNvPr id="561164" name="图片 561163" descr="t019663669b8dbd5e76"/>
          <p:cNvPicPr>
            <a:picLocks noChangeAspect="1"/>
          </p:cNvPicPr>
          <p:nvPr/>
        </p:nvPicPr>
        <p:blipFill>
          <a:blip r:embed="rId9"/>
          <a:stretch>
            <a:fillRect/>
          </a:stretch>
        </p:blipFill>
        <p:spPr>
          <a:xfrm>
            <a:off x="0" y="4029075"/>
            <a:ext cx="3276600" cy="2171700"/>
          </a:xfrm>
          <a:prstGeom prst="rect">
            <a:avLst/>
          </a:prstGeom>
          <a:noFill/>
          <a:ln w="9525">
            <a:noFill/>
          </a:ln>
        </p:spPr>
      </p:pic>
      <p:pic>
        <p:nvPicPr>
          <p:cNvPr id="561166" name="图片 561165" descr="300000279088125898659438601_1024"/>
          <p:cNvPicPr>
            <a:picLocks noChangeAspect="1"/>
          </p:cNvPicPr>
          <p:nvPr/>
        </p:nvPicPr>
        <p:blipFill>
          <a:blip r:embed="rId10"/>
          <a:stretch>
            <a:fillRect/>
          </a:stretch>
        </p:blipFill>
        <p:spPr>
          <a:xfrm>
            <a:off x="3492500" y="4005263"/>
            <a:ext cx="2879725" cy="2160587"/>
          </a:xfrm>
          <a:prstGeom prst="rect">
            <a:avLst/>
          </a:prstGeom>
          <a:noFill/>
          <a:ln w="9525">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3218" name="标题 393217"/>
          <p:cNvSpPr>
            <a:spLocks noGrp="1"/>
          </p:cNvSpPr>
          <p:nvPr>
            <p:ph type="title"/>
          </p:nvPr>
        </p:nvSpPr>
        <p:spPr/>
        <p:txBody>
          <a:bodyPr anchor="b" anchorCtr="0"/>
          <a:p>
            <a:r>
              <a:rPr lang="zh-CN" altLang="en-US" dirty="0">
                <a:ea typeface="隶书" panose="02010509060101010101" pitchFamily="49" charset="-122"/>
              </a:rPr>
              <a:t>思考题</a:t>
            </a:r>
            <a:endParaRPr lang="zh-CN" altLang="en-US" dirty="0">
              <a:ea typeface="隶书" panose="02010509060101010101" pitchFamily="49" charset="-122"/>
            </a:endParaRPr>
          </a:p>
        </p:txBody>
      </p:sp>
      <p:sp>
        <p:nvSpPr>
          <p:cNvPr id="393219" name="文本占位符 393218"/>
          <p:cNvSpPr>
            <a:spLocks noGrp="1"/>
          </p:cNvSpPr>
          <p:nvPr>
            <p:ph type="body" idx="1"/>
          </p:nvPr>
        </p:nvSpPr>
        <p:spPr>
          <a:xfrm>
            <a:off x="900113" y="1916113"/>
            <a:ext cx="7772400" cy="4114800"/>
          </a:xfrm>
        </p:spPr>
        <p:txBody>
          <a:bodyPr/>
          <a:p>
            <a:pPr>
              <a:buNone/>
            </a:pPr>
            <a:r>
              <a:rPr lang="zh-CN" altLang="en-US" dirty="0">
                <a:latin typeface="华文行楷" panose="02010800040101010101" pitchFamily="2" charset="-122"/>
                <a:ea typeface="华文行楷" panose="02010800040101010101" pitchFamily="2" charset="-122"/>
              </a:rPr>
              <a:t>　</a:t>
            </a:r>
            <a:r>
              <a:rPr lang="en-US" altLang="zh-CN" sz="2800">
                <a:latin typeface="华文行楷" panose="02010800040101010101" pitchFamily="2" charset="-122"/>
                <a:ea typeface="华文行楷" panose="02010800040101010101" pitchFamily="2" charset="-122"/>
              </a:rPr>
              <a:t>1 </a:t>
            </a:r>
            <a:r>
              <a:rPr lang="zh-CN" altLang="en-US" sz="2800" dirty="0">
                <a:latin typeface="华文行楷" panose="02010800040101010101" pitchFamily="2" charset="-122"/>
                <a:ea typeface="华文行楷" panose="02010800040101010101" pitchFamily="2" charset="-122"/>
              </a:rPr>
              <a:t>试述工业的发展和扩散过程</a:t>
            </a:r>
            <a:endParaRPr lang="zh-CN" altLang="en-US" sz="2800" dirty="0">
              <a:latin typeface="华文行楷" panose="02010800040101010101" pitchFamily="2" charset="-122"/>
              <a:ea typeface="华文行楷" panose="02010800040101010101" pitchFamily="2" charset="-122"/>
            </a:endParaRPr>
          </a:p>
          <a:p>
            <a:pPr>
              <a:buNone/>
            </a:pPr>
            <a:r>
              <a:rPr lang="zh-CN" altLang="en-US" sz="2800" dirty="0">
                <a:latin typeface="华文行楷" panose="02010800040101010101" pitchFamily="2" charset="-122"/>
                <a:ea typeface="华文行楷" panose="02010800040101010101" pitchFamily="2" charset="-122"/>
              </a:rPr>
              <a:t>　</a:t>
            </a:r>
            <a:r>
              <a:rPr lang="en-US" altLang="zh-CN" sz="2800">
                <a:latin typeface="华文行楷" panose="02010800040101010101" pitchFamily="2" charset="-122"/>
                <a:ea typeface="华文行楷" panose="02010800040101010101" pitchFamily="2" charset="-122"/>
              </a:rPr>
              <a:t>2 </a:t>
            </a:r>
            <a:r>
              <a:rPr lang="zh-CN" altLang="en-US" sz="2800" dirty="0">
                <a:latin typeface="华文行楷" panose="02010800040101010101" pitchFamily="2" charset="-122"/>
                <a:ea typeface="华文行楷" panose="02010800040101010101" pitchFamily="2" charset="-122"/>
              </a:rPr>
              <a:t>世界上主要工业地带的分布情况</a:t>
            </a:r>
            <a:endParaRPr lang="zh-CN" altLang="en-US" sz="2800" dirty="0">
              <a:latin typeface="华文行楷" panose="02010800040101010101" pitchFamily="2" charset="-122"/>
              <a:ea typeface="华文行楷" panose="02010800040101010101" pitchFamily="2" charset="-122"/>
            </a:endParaRPr>
          </a:p>
          <a:p>
            <a:pPr>
              <a:buNone/>
            </a:pPr>
            <a:r>
              <a:rPr lang="zh-CN" altLang="en-US" sz="2800" dirty="0">
                <a:latin typeface="华文行楷" panose="02010800040101010101" pitchFamily="2" charset="-122"/>
                <a:ea typeface="华文行楷" panose="02010800040101010101" pitchFamily="2" charset="-122"/>
              </a:rPr>
              <a:t>　</a:t>
            </a:r>
            <a:r>
              <a:rPr lang="en-US" altLang="zh-CN" sz="2800">
                <a:latin typeface="华文行楷" panose="02010800040101010101" pitchFamily="2" charset="-122"/>
                <a:ea typeface="华文行楷" panose="02010800040101010101" pitchFamily="2" charset="-122"/>
              </a:rPr>
              <a:t>3 </a:t>
            </a:r>
            <a:r>
              <a:rPr lang="zh-CN" altLang="en-US" sz="2800" dirty="0">
                <a:latin typeface="华文行楷" panose="02010800040101010101" pitchFamily="2" charset="-122"/>
                <a:ea typeface="华文行楷" panose="02010800040101010101" pitchFamily="2" charset="-122"/>
              </a:rPr>
              <a:t>工业的发展对其他产业有什么意义？</a:t>
            </a:r>
            <a:endParaRPr lang="zh-CN" altLang="en-US" sz="2800" dirty="0">
              <a:latin typeface="华文行楷" panose="02010800040101010101" pitchFamily="2" charset="-122"/>
              <a:ea typeface="华文行楷" panose="02010800040101010101" pitchFamily="2" charset="-122"/>
            </a:endParaRPr>
          </a:p>
          <a:p>
            <a:pPr>
              <a:buNone/>
            </a:pPr>
            <a:r>
              <a:rPr lang="zh-CN" altLang="en-US" sz="2800" dirty="0">
                <a:latin typeface="华文行楷" panose="02010800040101010101" pitchFamily="2" charset="-122"/>
                <a:ea typeface="华文行楷" panose="02010800040101010101" pitchFamily="2" charset="-122"/>
              </a:rPr>
              <a:t>　</a:t>
            </a:r>
            <a:r>
              <a:rPr lang="en-US" altLang="zh-CN" sz="2800">
                <a:latin typeface="华文行楷" panose="02010800040101010101" pitchFamily="2" charset="-122"/>
                <a:ea typeface="华文行楷" panose="02010800040101010101" pitchFamily="2" charset="-122"/>
              </a:rPr>
              <a:t>4 </a:t>
            </a:r>
            <a:r>
              <a:rPr lang="zh-CN" altLang="en-US" sz="2800" dirty="0">
                <a:latin typeface="华文行楷" panose="02010800040101010101" pitchFamily="2" charset="-122"/>
                <a:ea typeface="华文行楷" panose="02010800040101010101" pitchFamily="2" charset="-122"/>
              </a:rPr>
              <a:t>结合实例分析影响工业分布的因素</a:t>
            </a:r>
            <a:endParaRPr lang="zh-CN" altLang="en-US" sz="2800" dirty="0">
              <a:latin typeface="华文行楷" panose="02010800040101010101" pitchFamily="2" charset="-122"/>
              <a:ea typeface="华文行楷" panose="02010800040101010101" pitchFamily="2" charset="-122"/>
            </a:endParaRPr>
          </a:p>
          <a:p>
            <a:pPr>
              <a:buNone/>
            </a:pPr>
            <a:r>
              <a:rPr lang="zh-CN" altLang="en-US" sz="2800" dirty="0">
                <a:latin typeface="华文行楷" panose="02010800040101010101" pitchFamily="2" charset="-122"/>
                <a:ea typeface="华文行楷" panose="02010800040101010101" pitchFamily="2" charset="-122"/>
              </a:rPr>
              <a:t>　</a:t>
            </a:r>
            <a:r>
              <a:rPr lang="en-US" altLang="zh-CN" sz="2800">
                <a:latin typeface="华文行楷" panose="02010800040101010101" pitchFamily="2" charset="-122"/>
                <a:ea typeface="华文行楷" panose="02010800040101010101" pitchFamily="2" charset="-122"/>
              </a:rPr>
              <a:t>5</a:t>
            </a:r>
            <a:r>
              <a:rPr lang="zh-CN" altLang="en-US" sz="2800" dirty="0">
                <a:latin typeface="华文行楷" panose="02010800040101010101" pitchFamily="2" charset="-122"/>
                <a:ea typeface="华文行楷" panose="02010800040101010101" pitchFamily="2" charset="-122"/>
              </a:rPr>
              <a:t>韦伯工业区位理论与克里斯塔勒工业区　位理论有什么异同？</a:t>
            </a:r>
            <a:endParaRPr lang="zh-CN" altLang="en-US" sz="2800" dirty="0">
              <a:latin typeface="华文行楷" panose="02010800040101010101" pitchFamily="2" charset="-122"/>
              <a:ea typeface="华文行楷" panose="02010800040101010101" pitchFamily="2" charset="-122"/>
            </a:endParaRPr>
          </a:p>
          <a:p>
            <a:pPr>
              <a:buNone/>
            </a:pPr>
            <a:r>
              <a:rPr lang="zh-CN" altLang="en-US" sz="2800" dirty="0">
                <a:latin typeface="华文行楷" panose="02010800040101010101" pitchFamily="2" charset="-122"/>
                <a:ea typeface="华文行楷" panose="02010800040101010101" pitchFamily="2" charset="-122"/>
              </a:rPr>
              <a:t>　</a:t>
            </a:r>
            <a:r>
              <a:rPr lang="en-US" altLang="zh-CN" sz="2800">
                <a:latin typeface="华文行楷" panose="02010800040101010101" pitchFamily="2" charset="-122"/>
                <a:ea typeface="华文行楷" panose="02010800040101010101" pitchFamily="2" charset="-122"/>
              </a:rPr>
              <a:t>6 </a:t>
            </a:r>
            <a:r>
              <a:rPr lang="zh-CN" altLang="en-US" sz="2800" dirty="0">
                <a:latin typeface="华文行楷" panose="02010800040101010101" pitchFamily="2" charset="-122"/>
                <a:ea typeface="华文行楷" panose="02010800040101010101" pitchFamily="2" charset="-122"/>
              </a:rPr>
              <a:t>分析当前全球经济空间格局及其发展趋势 </a:t>
            </a:r>
            <a:endParaRPr lang="zh-CN" altLang="en-US" sz="2800" dirty="0">
              <a:latin typeface="华文行楷" panose="02010800040101010101" pitchFamily="2" charset="-122"/>
              <a:ea typeface="华文行楷" panose="02010800040101010101" pitchFamily="2" charset="-122"/>
            </a:endParaRPr>
          </a:p>
        </p:txBody>
      </p:sp>
      <p:sp>
        <p:nvSpPr>
          <p:cNvPr id="393220" name="动作按钮: 后退或前一项 393219">
            <a:hlinkClick r:id="rId3" action="ppaction://hlinksldjump"/>
          </p:cNvPr>
          <p:cNvSpPr/>
          <p:nvPr/>
        </p:nvSpPr>
        <p:spPr>
          <a:xfrm>
            <a:off x="6948488" y="5805488"/>
            <a:ext cx="1042987" cy="647700"/>
          </a:xfrm>
          <a:prstGeom prst="actionButtonBackPrevious">
            <a:avLst/>
          </a:prstGeom>
          <a:solidFill>
            <a:srgbClr val="666699"/>
          </a:solidFill>
          <a:ln w="9525">
            <a:noFill/>
          </a:ln>
        </p:spPr>
        <p:txBody>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90511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 工业生产的扩散和继续发展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7891" name="文本占位符 37890"/>
          <p:cNvSpPr>
            <a:spLocks noGrp="1"/>
          </p:cNvSpPr>
          <p:nvPr>
            <p:custDataLst>
              <p:tags r:id="rId3"/>
            </p:custDataLst>
          </p:nvPr>
        </p:nvSpPr>
        <p:spPr>
          <a:xfrm>
            <a:off x="828040" y="1484630"/>
            <a:ext cx="7772400" cy="4114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buNone/>
            </a:pPr>
            <a:r>
              <a:rPr lang="zh-CN" altLang="en-US" sz="3600" dirty="0">
                <a:solidFill>
                  <a:srgbClr val="FF0000"/>
                </a:solidFill>
                <a:ea typeface="华文行楷" panose="02010800040101010101" pitchFamily="2" charset="-122"/>
              </a:rPr>
              <a:t>（一）工业生产的扩散</a:t>
            </a:r>
            <a:endParaRPr lang="zh-CN" altLang="en-US" sz="3600" dirty="0">
              <a:solidFill>
                <a:srgbClr val="FF0000"/>
              </a:solidFill>
              <a:ea typeface="华文行楷" panose="02010800040101010101" pitchFamily="2" charset="-122"/>
            </a:endParaRPr>
          </a:p>
          <a:p>
            <a:pPr>
              <a:buNone/>
            </a:pPr>
            <a:endParaRPr lang="zh-CN" altLang="en-US" dirty="0">
              <a:solidFill>
                <a:srgbClr val="FF0000"/>
              </a:solidFill>
            </a:endParaRPr>
          </a:p>
          <a:p>
            <a:endParaRPr lang="zh-CN" altLang="en-US" dirty="0">
              <a:solidFill>
                <a:srgbClr val="FF0000"/>
              </a:solidFill>
            </a:endParaRPr>
          </a:p>
          <a:p>
            <a:pPr>
              <a:buNone/>
            </a:pPr>
            <a:r>
              <a:rPr lang="zh-CN" altLang="en-US" sz="3600" dirty="0">
                <a:solidFill>
                  <a:srgbClr val="FF0000"/>
                </a:solidFill>
                <a:ea typeface="华文行楷" panose="02010800040101010101" pitchFamily="2" charset="-122"/>
              </a:rPr>
              <a:t>（二）工业生产的继续发展</a:t>
            </a:r>
            <a:endParaRPr lang="zh-CN" altLang="en-US" sz="3600">
              <a:solidFill>
                <a:srgbClr val="FF0000"/>
              </a:solidFill>
              <a:ea typeface="华文行楷" panose="02010800040101010101" pitchFamily="2" charset="-122"/>
            </a:endParaRPr>
          </a:p>
          <a:p>
            <a:endParaRPr lang="zh-CN" altLang="en-US" sz="3600">
              <a:solidFill>
                <a:srgbClr val="FF0000"/>
              </a:solidFill>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100,&quot;width&quot;:14400}"/>
  <p:tag name="KSO_WM_BEAUTIFY_FLAG" val=""/>
</p:tagLst>
</file>

<file path=ppt/tags/tag10.xml><?xml version="1.0" encoding="utf-8"?>
<p:tagLst xmlns:p="http://schemas.openxmlformats.org/presentationml/2006/main">
  <p:tag name="KSO_WM_UNIT_PLACING_PICTURE_USER_VIEWPORT" val="{&quot;height&quot;:8100,&quot;width&quot;:14400}"/>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PLACING_PICTURE_USER_VIEWPORT" val="{&quot;height&quot;:8100,&quot;width&quot;:14400}"/>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PP_MARK_KEY" val="3e7a0aef-7686-407d-902c-943545a28e0a"/>
  <p:tag name="COMMONDATA" val="eyJoZGlkIjoiMWQxMmFkMmM3NjMwYTRiNTUzODcyZGZiOGYzMDBmMDcifQ=="/>
</p:tagLst>
</file>

<file path=ppt/tags/tag14.xml><?xml version="1.0" encoding="utf-8"?>
<p:tagLst xmlns:p="http://schemas.openxmlformats.org/presentationml/2006/main">
  <p:tag name="KSO_WM_UNIT_PLACING_PICTURE_USER_VIEWPORT" val="{&quot;height&quot;:8100,&quot;width&quot;:1440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PLACING_PICTURE_USER_VIEWPORT" val="{&quot;height&quot;:8100,&quot;width&quot;:14400}"/>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UNIT_PLACING_PICTURE_USER_VIEWPORT" val="{&quot;height&quot;:8100,&quot;width&quot;:14400}"/>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100,&quot;width&quot;:14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8100,&quot;width&quot;:1440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8100,&quot;width&quot;:14400}"/>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8100,&quot;width&quot;:14400}"/>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UNIT_PLACING_PICTURE_USER_VIEWPORT" val="{&quot;height&quot;:8100,&quot;width&quot;:14400}"/>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8782</Words>
  <Application>WPS 演示</Application>
  <PresentationFormat>在屏幕上显示</PresentationFormat>
  <Paragraphs>959</Paragraphs>
  <Slides>82</Slides>
  <Notes>0</Notes>
  <HiddenSlides>0</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0</vt:i4>
      </vt:variant>
      <vt:variant>
        <vt:lpstr>幻灯片标题</vt:lpstr>
      </vt:variant>
      <vt:variant>
        <vt:i4>82</vt:i4>
      </vt:variant>
    </vt:vector>
  </HeadingPairs>
  <TitlesOfParts>
    <vt:vector size="108"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新宋体</vt:lpstr>
      <vt:lpstr>华文新魏</vt:lpstr>
      <vt:lpstr>Arial Unicode MS</vt:lpstr>
      <vt:lpstr>Calibri</vt:lpstr>
      <vt:lpstr>Wingdings</vt:lpstr>
      <vt:lpstr>等线</vt:lpstr>
      <vt:lpstr>黑体</vt:lpstr>
      <vt:lpstr>Arial Narrow</vt:lpstr>
      <vt:lpstr>方正舒体</vt:lpstr>
      <vt:lpstr>楷体</vt:lpstr>
      <vt:lpstr>华文仿宋</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鲁尔工业区</vt:lpstr>
      <vt:lpstr>PowerPoint 演示文稿</vt:lpstr>
      <vt:lpstr>PowerPoint 演示文稿</vt:lpstr>
      <vt:lpstr>PowerPoint 演示文稿</vt:lpstr>
      <vt:lpstr>PowerPoint 演示文稿</vt:lpstr>
      <vt:lpstr>PowerPoint 演示文稿</vt:lpstr>
      <vt:lpstr>俄罗斯—乌克兰工业区</vt:lpstr>
      <vt:lpstr>PowerPoint 演示文稿</vt:lpstr>
      <vt:lpstr>PowerPoint 演示文稿</vt:lpstr>
      <vt:lpstr>PowerPoint 演示文稿</vt:lpstr>
      <vt:lpstr>PowerPoint 演示文稿</vt:lpstr>
      <vt:lpstr>PowerPoint 演示文稿</vt:lpstr>
      <vt:lpstr>中国四大工业基地分布图</vt:lpstr>
      <vt:lpstr>PowerPoint 演示文稿</vt:lpstr>
      <vt:lpstr>PowerPoint 演示文稿</vt:lpstr>
      <vt:lpstr>PowerPoint 演示文稿</vt:lpstr>
      <vt:lpstr>PowerPoint 演示文稿</vt:lpstr>
      <vt:lpstr>PowerPoint 演示文稿</vt:lpstr>
      <vt:lpstr>沪宁杭工业基地</vt:lpstr>
      <vt:lpstr>沪宁杭工业基地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一、影响工业分布的因素</vt:lpstr>
      <vt:lpstr>二、工业区位论</vt:lpstr>
      <vt:lpstr>二、工业区位论</vt:lpstr>
      <vt:lpstr>三、工业分布的新变化</vt:lpstr>
      <vt:lpstr>三、工业分布的新变化</vt:lpstr>
      <vt:lpstr>四、当前经济空间格局</vt:lpstr>
      <vt:lpstr>PowerPoint 演示文稿</vt:lpstr>
      <vt:lpstr>传统工业区提升改造</vt:lpstr>
      <vt:lpstr>传统工业区提升改造</vt:lpstr>
      <vt:lpstr>PowerPoint 演示文稿</vt:lpstr>
      <vt:lpstr>PowerPoint 演示文稿</vt:lpstr>
      <vt:lpstr>PowerPoint 演示文稿</vt:lpstr>
      <vt:lpstr>传统工业区提升改造 一、德国鲁尔工业区</vt:lpstr>
      <vt:lpstr>(2)衰落原因</vt:lpstr>
      <vt:lpstr>(3)综合整治（20世纪60年代开始）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传统工业区提升改造</vt:lpstr>
      <vt:lpstr>思考题</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249</cp:revision>
  <dcterms:created xsi:type="dcterms:W3CDTF">2002-11-18T07:23:00Z</dcterms:created>
  <dcterms:modified xsi:type="dcterms:W3CDTF">2023-04-17T04:26:59Z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AAB5B2EEF10049C3ACAFD032601B6C26_13</vt:lpwstr>
  </property>
</Properties>
</file>